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7" r:id="rId2"/>
    <p:sldId id="286" r:id="rId3"/>
    <p:sldId id="310" r:id="rId4"/>
    <p:sldId id="288" r:id="rId5"/>
    <p:sldId id="297" r:id="rId6"/>
    <p:sldId id="291" r:id="rId7"/>
    <p:sldId id="299" r:id="rId8"/>
    <p:sldId id="298" r:id="rId9"/>
    <p:sldId id="300" r:id="rId10"/>
    <p:sldId id="292" r:id="rId11"/>
    <p:sldId id="301" r:id="rId12"/>
    <p:sldId id="302" r:id="rId13"/>
    <p:sldId id="303" r:id="rId14"/>
    <p:sldId id="304" r:id="rId15"/>
    <p:sldId id="309" r:id="rId16"/>
    <p:sldId id="306" r:id="rId17"/>
    <p:sldId id="307" r:id="rId18"/>
    <p:sldId id="305" r:id="rId19"/>
    <p:sldId id="277" r:id="rId20"/>
    <p:sldId id="279" r:id="rId21"/>
    <p:sldId id="280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6" autoAdjust="0"/>
    <p:restoredTop sz="70725" autoAdjust="0"/>
  </p:normalViewPr>
  <p:slideViewPr>
    <p:cSldViewPr>
      <p:cViewPr varScale="1">
        <p:scale>
          <a:sx n="64" d="100"/>
          <a:sy n="64" d="100"/>
        </p:scale>
        <p:origin x="-155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F9C37-C725-064E-A0CF-B21A57F23278}" type="datetimeFigureOut">
              <a:rPr lang="en-US" smtClean="0"/>
              <a:pPr/>
              <a:t>10/10/2008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8BE514-CD8D-9940-90ED-BC3ECC3A3CC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A2B5932-86E8-8143-88A0-4F9203123F8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96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E555E8-A6A6-4D49-A2CB-CA6960D5CFC3}" type="slidenum">
              <a:rPr lang="en-US"/>
              <a:pPr/>
              <a:t>1</a:t>
            </a:fld>
            <a:endParaRPr lang="en-US"/>
          </a:p>
        </p:txBody>
      </p:sp>
      <p:sp>
        <p:nvSpPr>
          <p:cNvPr id="717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808BEDD3-ED58-5E40-8C74-B23834A14DB1}" type="slidenum">
              <a:rPr lang="en-US" sz="1200">
                <a:latin typeface="Times" pitchFamily="-65" charset="0"/>
              </a:rPr>
              <a:pPr algn="r"/>
              <a:t>1</a:t>
            </a:fld>
            <a:endParaRPr lang="en-US" sz="1200">
              <a:latin typeface="Times" pitchFamily="-65" charset="0"/>
            </a:endParaRPr>
          </a:p>
        </p:txBody>
      </p:sp>
      <p:sp>
        <p:nvSpPr>
          <p:cNvPr id="7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dirty="0">
              <a:latin typeface="Arial" pitchFamily="-65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1535113" y="457200"/>
            <a:ext cx="3736975" cy="2801938"/>
          </a:xfrm>
        </p:spPr>
      </p:sp>
      <p:sp>
        <p:nvSpPr>
          <p:cNvPr id="7" name="Notes Placeholder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539DFC-0028-45F3-8EC8-501A8158613B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1535113" y="457200"/>
            <a:ext cx="3736975" cy="2801938"/>
          </a:xfrm>
        </p:spPr>
      </p:sp>
      <p:sp>
        <p:nvSpPr>
          <p:cNvPr id="7" name="Notes Placeholder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539DFC-0028-45F3-8EC8-501A8158613B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539DFC-0028-45F3-8EC8-501A8158613B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2322FE-FED7-47D1-801C-A72CE595EA79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539DFC-0028-45F3-8EC8-501A8158613B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2322FE-FED7-47D1-801C-A72CE595EA79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34A0A2-B6D8-4614-B58C-04FF8209A101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34A0A2-B6D8-4614-B58C-04FF8209A101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539DFC-0028-45F3-8EC8-501A8158613B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E03F3D-2EF1-4706-888E-7179203B1CB4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34A0A2-B6D8-4614-B58C-04FF8209A101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539DFC-0028-45F3-8EC8-501A8158613B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539DFC-0028-45F3-8EC8-501A8158613B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539DFC-0028-45F3-8EC8-501A8158613B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1535113" y="457200"/>
            <a:ext cx="3736975" cy="2801938"/>
          </a:xfrm>
        </p:spPr>
      </p:sp>
      <p:sp>
        <p:nvSpPr>
          <p:cNvPr id="7" name="Notes Placeholder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539DFC-0028-45F3-8EC8-501A8158613B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1535113" y="457200"/>
            <a:ext cx="3736975" cy="2801938"/>
          </a:xfrm>
        </p:spPr>
      </p:sp>
      <p:sp>
        <p:nvSpPr>
          <p:cNvPr id="7" name="Notes Placeholder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539DFC-0028-45F3-8EC8-501A8158613B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6F21CE-1081-F243-9728-60A8C0A3B1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7D4E2F-154C-C34B-BA5A-181AA00857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28600"/>
            <a:ext cx="215265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228600"/>
            <a:ext cx="630555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F9CAB-927B-C84A-8234-459440F36E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ight background developer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white-orange shape for code slide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white"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387055" y="1572364"/>
            <a:ext cx="8346073" cy="1698927"/>
          </a:xfrm>
        </p:spPr>
        <p:txBody>
          <a:bodyPr/>
          <a:lstStyle>
            <a:lvl1pPr marL="0" indent="0">
              <a:lnSpc>
                <a:spcPct val="80000"/>
              </a:lnSpc>
              <a:buFontTx/>
              <a:buNone/>
              <a:defRPr sz="2800" b="0">
                <a:solidFill>
                  <a:srgbClr val="000000"/>
                </a:solidFill>
                <a:latin typeface="Consolas" pitchFamily="49" charset="0"/>
                <a:cs typeface="Courier New" pitchFamily="49" charset="0"/>
              </a:defRPr>
            </a:lvl1pPr>
            <a:lvl2pPr marL="457200" indent="6350">
              <a:lnSpc>
                <a:spcPct val="80000"/>
              </a:lnSpc>
              <a:buFontTx/>
              <a:buNone/>
              <a:defRPr sz="2400" b="0">
                <a:solidFill>
                  <a:srgbClr val="000000"/>
                </a:solidFill>
                <a:latin typeface="Consolas" pitchFamily="49" charset="0"/>
                <a:cs typeface="Courier New" pitchFamily="49" charset="0"/>
              </a:defRPr>
            </a:lvl2pPr>
            <a:lvl3pPr marL="796925" indent="0">
              <a:lnSpc>
                <a:spcPct val="80000"/>
              </a:lnSpc>
              <a:buFontTx/>
              <a:buNone/>
              <a:defRPr sz="2000" b="0">
                <a:solidFill>
                  <a:srgbClr val="000000"/>
                </a:solidFill>
                <a:latin typeface="Consolas" pitchFamily="49" charset="0"/>
                <a:cs typeface="Courier New" pitchFamily="49" charset="0"/>
              </a:defRPr>
            </a:lvl3pPr>
            <a:lvl4pPr marL="1147763" indent="20638">
              <a:lnSpc>
                <a:spcPct val="80000"/>
              </a:lnSpc>
              <a:buFontTx/>
              <a:buNone/>
              <a:defRPr sz="2000" b="0">
                <a:solidFill>
                  <a:srgbClr val="000000"/>
                </a:solidFill>
                <a:latin typeface="Consolas" pitchFamily="49" charset="0"/>
                <a:cs typeface="Courier New" pitchFamily="49" charset="0"/>
              </a:defRPr>
            </a:lvl4pPr>
            <a:lvl5pPr marL="1489075" indent="0">
              <a:lnSpc>
                <a:spcPct val="80000"/>
              </a:lnSpc>
              <a:buFontTx/>
              <a:buNone/>
              <a:defRPr sz="2000" b="0">
                <a:solidFill>
                  <a:srgbClr val="000000"/>
                </a:solidFill>
                <a:latin typeface="Consolas" pitchFamily="49" charset="0"/>
                <a:cs typeface="Courier New" pitchFamily="49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Slide Number Placeholder 6"/>
          <p:cNvSpPr txBox="1">
            <a:spLocks/>
          </p:cNvSpPr>
          <p:nvPr userDrawn="1"/>
        </p:nvSpPr>
        <p:spPr>
          <a:xfrm>
            <a:off x="95275" y="6400801"/>
            <a:ext cx="2132964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3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C6DABA-E178-49C8-B135-4378B6D3DD69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36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D4C99D-B23B-334B-9651-C922AD6981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A7F53D-792A-F641-9586-175A0DC80B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981200"/>
            <a:ext cx="3962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43400" y="1981200"/>
            <a:ext cx="3962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F67818-2668-B44E-A2D4-2ACC4469DA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35A254-EF7D-964D-9CED-F1035E0DF5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561838-8D2A-DF43-AFB5-703A9FB992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A7E33B-B1D9-444F-B49A-142A018CC0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C7C24B-F6ED-8445-8E51-97EED71F03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245A70-DBFA-194F-9400-EAE572D5F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 descr="UX_Showcase_Jan_08_background_Large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228600"/>
            <a:ext cx="8610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981200"/>
            <a:ext cx="8077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8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098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81600" y="6248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2"/>
                </a:solidFill>
              </a:defRPr>
            </a:lvl1pPr>
          </a:lstStyle>
          <a:p>
            <a:fld id="{14D975E5-4CDA-604F-9190-919A4B717542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2" name="Picture 10" descr="mirrored_logo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6858000" y="6097588"/>
            <a:ext cx="2286000" cy="760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+mj-lt"/>
          <a:ea typeface="+mj-ea"/>
          <a:cs typeface="ＭＳ Ｐゴシック" pitchFamily="-65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  <a:ea typeface="ＭＳ Ｐゴシック" pitchFamily="-96" charset="-128"/>
          <a:cs typeface="ＭＳ Ｐゴシック" pitchFamily="-65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  <a:ea typeface="ＭＳ Ｐゴシック" pitchFamily="-96" charset="-128"/>
          <a:cs typeface="ＭＳ Ｐゴシック" pitchFamily="-65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  <a:ea typeface="ＭＳ Ｐゴシック" pitchFamily="-96" charset="-128"/>
          <a:cs typeface="ＭＳ Ｐゴシック" pitchFamily="-65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  <a:ea typeface="ＭＳ Ｐゴシック" pitchFamily="-96" charset="-128"/>
          <a:cs typeface="ＭＳ Ｐゴシック" pitchFamily="-65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  <a:ea typeface="ＭＳ Ｐゴシック" pitchFamily="-96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  <a:ea typeface="ＭＳ Ｐゴシック" pitchFamily="-96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  <a:ea typeface="ＭＳ Ｐゴシック" pitchFamily="-96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  <a:ea typeface="ＭＳ Ｐゴシック" pitchFamily="-96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-65" charset="2"/>
        <a:buChar char="§"/>
        <a:defRPr sz="2800">
          <a:solidFill>
            <a:schemeClr val="bg1"/>
          </a:solidFill>
          <a:latin typeface="+mn-lt"/>
          <a:ea typeface="+mn-ea"/>
          <a:cs typeface="ＭＳ Ｐゴシック" pitchFamily="-65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-65" charset="2"/>
        <a:buChar char="§"/>
        <a:defRPr sz="2400">
          <a:solidFill>
            <a:schemeClr val="bg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-65" charset="2"/>
        <a:buChar char="§"/>
        <a:defRPr sz="2000">
          <a:solidFill>
            <a:schemeClr val="bg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-65" charset="2"/>
        <a:buChar char="§"/>
        <a:defRPr sz="2000">
          <a:solidFill>
            <a:schemeClr val="bg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itchFamily="-65" charset="2"/>
        <a:buChar char="§"/>
        <a:defRPr sz="2000">
          <a:solidFill>
            <a:schemeClr val="bg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Wingdings" pitchFamily="-96" charset="2"/>
        <a:buChar char="§"/>
        <a:defRPr>
          <a:solidFill>
            <a:schemeClr val="bg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Wingdings" pitchFamily="-96" charset="2"/>
        <a:buChar char="§"/>
        <a:defRPr>
          <a:solidFill>
            <a:schemeClr val="bg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Wingdings" pitchFamily="-96" charset="2"/>
        <a:buChar char="§"/>
        <a:defRPr>
          <a:solidFill>
            <a:schemeClr val="bg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Wingdings" pitchFamily="-96" charset="2"/>
        <a:buChar char="§"/>
        <a:defRPr>
          <a:solidFill>
            <a:schemeClr val="bg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png"/><Relationship Id="rId4" Type="http://schemas.openxmlformats.org/officeDocument/2006/relationships/image" Target="../media/image7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://www.twitter.com/donnfelker" TargetMode="External"/><Relationship Id="rId3" Type="http://schemas.openxmlformats.org/officeDocument/2006/relationships/hyperlink" Target="http://is.gd/3T8w" TargetMode="External"/><Relationship Id="rId7" Type="http://schemas.openxmlformats.org/officeDocument/2006/relationships/hyperlink" Target="http://blog.donnfelker.com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s.gd/3T93" TargetMode="External"/><Relationship Id="rId5" Type="http://schemas.openxmlformats.org/officeDocument/2006/relationships/hyperlink" Target="http://is.gd/3T8J" TargetMode="External"/><Relationship Id="rId10" Type="http://schemas.openxmlformats.org/officeDocument/2006/relationships/hyperlink" Target="mailto:donn@donnfelker.com" TargetMode="External"/><Relationship Id="rId4" Type="http://schemas.openxmlformats.org/officeDocument/2006/relationships/hyperlink" Target="http://is.gd/3T8M" TargetMode="External"/><Relationship Id="rId9" Type="http://schemas.openxmlformats.org/officeDocument/2006/relationships/hyperlink" Target="mailto:donnf@magenic.com" TargetMode="Externa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ChangeArrowheads="1"/>
          </p:cNvSpPr>
          <p:nvPr/>
        </p:nvSpPr>
        <p:spPr bwMode="auto">
          <a:xfrm>
            <a:off x="762000" y="3581400"/>
            <a:ext cx="8139113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3200" dirty="0" err="1" smtClean="0">
                <a:solidFill>
                  <a:schemeClr val="bg1">
                    <a:lumMod val="75000"/>
                  </a:schemeClr>
                </a:solidFill>
                <a:latin typeface="+mn-lt"/>
                <a:ea typeface="Arial" pitchFamily="-65" charset="0"/>
                <a:cs typeface="Arial" pitchFamily="-65" charset="0"/>
              </a:rPr>
              <a:t>Donn</a:t>
            </a:r>
            <a:r>
              <a:rPr lang="en-US" sz="3200" dirty="0" smtClean="0">
                <a:solidFill>
                  <a:schemeClr val="bg1">
                    <a:lumMod val="75000"/>
                  </a:schemeClr>
                </a:solidFill>
                <a:latin typeface="+mn-lt"/>
                <a:ea typeface="Arial" pitchFamily="-65" charset="0"/>
                <a:cs typeface="Arial" pitchFamily="-65" charset="0"/>
              </a:rPr>
              <a:t> </a:t>
            </a:r>
            <a:r>
              <a:rPr lang="en-US" sz="3200" dirty="0" err="1" smtClean="0">
                <a:solidFill>
                  <a:schemeClr val="bg1">
                    <a:lumMod val="75000"/>
                  </a:schemeClr>
                </a:solidFill>
                <a:latin typeface="+mn-lt"/>
                <a:ea typeface="Arial" pitchFamily="-65" charset="0"/>
                <a:cs typeface="Arial" pitchFamily="-65" charset="0"/>
              </a:rPr>
              <a:t>Felker</a:t>
            </a:r>
            <a:r>
              <a:rPr lang="en-US" sz="3200" dirty="0" smtClean="0">
                <a:solidFill>
                  <a:schemeClr val="bg1">
                    <a:lumMod val="75000"/>
                  </a:schemeClr>
                </a:solidFill>
                <a:latin typeface="+mn-lt"/>
                <a:ea typeface="Arial" pitchFamily="-65" charset="0"/>
                <a:cs typeface="Arial" pitchFamily="-65" charset="0"/>
              </a:rPr>
              <a:t> </a:t>
            </a:r>
          </a:p>
          <a:p>
            <a:r>
              <a:rPr lang="en-US" sz="3200" dirty="0" smtClean="0">
                <a:solidFill>
                  <a:schemeClr val="bg1">
                    <a:lumMod val="75000"/>
                  </a:schemeClr>
                </a:solidFill>
                <a:latin typeface="+mn-lt"/>
                <a:ea typeface="Arial" pitchFamily="-65" charset="0"/>
                <a:cs typeface="Arial" pitchFamily="-65" charset="0"/>
              </a:rPr>
              <a:t>Senior Consultant at Magenic </a:t>
            </a:r>
            <a:endParaRPr lang="en-US" sz="3200" dirty="0" smtClean="0">
              <a:solidFill>
                <a:schemeClr val="bg1">
                  <a:lumMod val="75000"/>
                </a:schemeClr>
              </a:solidFill>
              <a:latin typeface="+mn-lt"/>
              <a:ea typeface="Arial" pitchFamily="-65" charset="0"/>
              <a:cs typeface="Arial" pitchFamily="-65" charset="0"/>
            </a:endParaRPr>
          </a:p>
          <a:p>
            <a:r>
              <a:rPr lang="en-US" sz="3200" dirty="0" smtClean="0">
                <a:solidFill>
                  <a:schemeClr val="bg1">
                    <a:lumMod val="75000"/>
                  </a:schemeClr>
                </a:solidFill>
                <a:latin typeface="+mn-lt"/>
                <a:ea typeface="Arial" pitchFamily="-65" charset="0"/>
                <a:cs typeface="Arial" pitchFamily="-65" charset="0"/>
              </a:rPr>
              <a:t>MCTS / Scrum Master / ITIL Certified</a:t>
            </a:r>
          </a:p>
          <a:p>
            <a:r>
              <a:rPr lang="en-US" sz="3200" dirty="0" smtClean="0">
                <a:solidFill>
                  <a:schemeClr val="bg1">
                    <a:lumMod val="75000"/>
                  </a:schemeClr>
                </a:solidFill>
                <a:latin typeface="+mn-lt"/>
                <a:ea typeface="Arial" pitchFamily="-65" charset="0"/>
                <a:cs typeface="Arial" pitchFamily="-65" charset="0"/>
              </a:rPr>
              <a:t>blog.donnfelker.com</a:t>
            </a:r>
          </a:p>
          <a:p>
            <a:r>
              <a:rPr lang="en-US" sz="3200" dirty="0" smtClean="0">
                <a:solidFill>
                  <a:schemeClr val="bg1">
                    <a:lumMod val="75000"/>
                  </a:schemeClr>
                </a:solidFill>
                <a:latin typeface="+mn-lt"/>
                <a:ea typeface="Arial" pitchFamily="-65" charset="0"/>
                <a:cs typeface="Arial" pitchFamily="-65" charset="0"/>
              </a:rPr>
              <a:t>Twitter.com/</a:t>
            </a:r>
            <a:r>
              <a:rPr lang="en-US" sz="3200" dirty="0" err="1" smtClean="0">
                <a:solidFill>
                  <a:schemeClr val="bg1">
                    <a:lumMod val="75000"/>
                  </a:schemeClr>
                </a:solidFill>
                <a:latin typeface="+mn-lt"/>
                <a:ea typeface="Arial" pitchFamily="-65" charset="0"/>
                <a:cs typeface="Arial" pitchFamily="-65" charset="0"/>
              </a:rPr>
              <a:t>donnfelker</a:t>
            </a:r>
            <a:endParaRPr lang="en-US" sz="3200" dirty="0" smtClean="0">
              <a:solidFill>
                <a:schemeClr val="bg1">
                  <a:lumMod val="75000"/>
                </a:schemeClr>
              </a:solidFill>
              <a:latin typeface="+mn-lt"/>
              <a:ea typeface="Arial" pitchFamily="-65" charset="0"/>
              <a:cs typeface="Arial" pitchFamily="-65" charset="0"/>
            </a:endParaRPr>
          </a:p>
          <a:p>
            <a:r>
              <a:rPr lang="en-US" sz="3200" dirty="0" smtClean="0">
                <a:solidFill>
                  <a:schemeClr val="folHlink"/>
                </a:solidFill>
                <a:latin typeface="+mn-lt"/>
                <a:ea typeface="Arial" pitchFamily="-65" charset="0"/>
                <a:cs typeface="Arial" pitchFamily="-65" charset="0"/>
              </a:rPr>
              <a:t>donnf@magenic.com</a:t>
            </a:r>
            <a:endParaRPr lang="en-US" sz="3200" dirty="0">
              <a:solidFill>
                <a:schemeClr val="folHlink"/>
              </a:solidFill>
              <a:latin typeface="+mn-lt"/>
              <a:ea typeface="Arial" pitchFamily="-65" charset="0"/>
              <a:cs typeface="Arial" pitchFamily="-65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533400" y="1676400"/>
            <a:ext cx="8139113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Arial" pitchFamily="-65" charset="0"/>
                <a:cs typeface="Arial" pitchFamily="-65" charset="0"/>
              </a:rPr>
              <a:t>Smooth Operator: The WF </a:t>
            </a:r>
            <a:r>
              <a:rPr lang="en-US" sz="4400" b="1" dirty="0" smtClean="0"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Arial" pitchFamily="-65" charset="0"/>
                <a:cs typeface="Arial" pitchFamily="-65" charset="0"/>
              </a:rPr>
              <a:t>Rules </a:t>
            </a:r>
            <a:r>
              <a:rPr lang="en-US" sz="4400" b="1" dirty="0" smtClean="0"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Arial" pitchFamily="-65" charset="0"/>
                <a:cs typeface="Arial" pitchFamily="-65" charset="0"/>
              </a:rPr>
              <a:t>Engine </a:t>
            </a:r>
            <a:r>
              <a:rPr lang="en-US" sz="4400" b="1" dirty="0" smtClean="0"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Arial" pitchFamily="-65" charset="0"/>
                <a:cs typeface="Arial" pitchFamily="-65" charset="0"/>
              </a:rPr>
              <a:t>interacting with </a:t>
            </a:r>
            <a:r>
              <a:rPr lang="en-US" sz="4400" b="1" dirty="0" smtClean="0"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Arial" pitchFamily="-65" charset="0"/>
                <a:cs typeface="Arial" pitchFamily="-65" charset="0"/>
              </a:rPr>
              <a:t>WCF</a:t>
            </a:r>
            <a:endParaRPr lang="en-US" sz="4400" b="1" dirty="0">
              <a:solidFill>
                <a:schemeClr val="bg1"/>
              </a:solidFill>
              <a:effectLst>
                <a:reflection blurRad="6350" stA="55000" endA="300" endPos="45500" dir="5400000" sy="-100000" algn="bl" rotWithShape="0"/>
              </a:effectLst>
              <a:latin typeface="+mn-lt"/>
              <a:ea typeface="Arial" pitchFamily="-65" charset="0"/>
              <a:cs typeface="Arial" pitchFamily="-65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– now we’re in V3 already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87055" y="1572364"/>
            <a:ext cx="8346073" cy="4407360"/>
          </a:xfrm>
        </p:spPr>
        <p:txBody>
          <a:bodyPr/>
          <a:lstStyle/>
          <a:p>
            <a:r>
              <a:rPr lang="en-US" sz="1800" dirty="0" smtClean="0"/>
              <a:t>public void </a:t>
            </a:r>
            <a:r>
              <a:rPr lang="en-US" sz="1800" dirty="0" err="1" smtClean="0"/>
              <a:t>ProcessOrder</a:t>
            </a:r>
            <a:r>
              <a:rPr lang="en-US" sz="1800" dirty="0" smtClean="0"/>
              <a:t>(</a:t>
            </a:r>
            <a:r>
              <a:rPr lang="en-US" sz="1800" dirty="0" err="1" smtClean="0"/>
              <a:t>IOrder</a:t>
            </a:r>
            <a:r>
              <a:rPr lang="en-US" sz="1800" dirty="0" smtClean="0"/>
              <a:t> order)</a:t>
            </a:r>
          </a:p>
          <a:p>
            <a:r>
              <a:rPr lang="en-US" sz="1800" dirty="0" smtClean="0"/>
              <a:t>{</a:t>
            </a:r>
          </a:p>
          <a:p>
            <a:r>
              <a:rPr lang="en-US" sz="1800" dirty="0" smtClean="0"/>
              <a:t>	// ... order total upgrade ...</a:t>
            </a:r>
          </a:p>
          <a:p>
            <a:endParaRPr lang="en-US" sz="1800" dirty="0" smtClean="0"/>
          </a:p>
          <a:p>
            <a:r>
              <a:rPr lang="en-US" sz="1800" dirty="0" smtClean="0"/>
              <a:t>	// Total Quantity </a:t>
            </a:r>
            <a:r>
              <a:rPr lang="en-US" sz="1800" dirty="0" err="1" smtClean="0"/>
              <a:t>updgrade</a:t>
            </a:r>
            <a:endParaRPr lang="en-US" sz="1800" dirty="0" smtClean="0"/>
          </a:p>
          <a:p>
            <a:r>
              <a:rPr lang="en-US" sz="1800" dirty="0" smtClean="0"/>
              <a:t>	if(</a:t>
            </a:r>
            <a:r>
              <a:rPr lang="en-US" sz="1800" dirty="0" err="1" smtClean="0"/>
              <a:t>order.TotalQuantity</a:t>
            </a:r>
            <a:r>
              <a:rPr lang="en-US" sz="1800" dirty="0" smtClean="0"/>
              <a:t> &gt;= 1000)</a:t>
            </a:r>
          </a:p>
          <a:p>
            <a:r>
              <a:rPr lang="en-US" sz="1800" dirty="0" smtClean="0"/>
              <a:t>	{</a:t>
            </a:r>
          </a:p>
          <a:p>
            <a:r>
              <a:rPr lang="en-US" sz="1800" dirty="0" smtClean="0"/>
              <a:t>		</a:t>
            </a:r>
            <a:r>
              <a:rPr lang="en-US" sz="1800" dirty="0" err="1" smtClean="0"/>
              <a:t>order.Customer.MembershipLevel</a:t>
            </a:r>
            <a:r>
              <a:rPr lang="en-US" sz="1800" dirty="0" smtClean="0"/>
              <a:t> = </a:t>
            </a:r>
            <a:r>
              <a:rPr lang="en-US" sz="1800" dirty="0" smtClean="0"/>
              <a:t>					</a:t>
            </a:r>
            <a:r>
              <a:rPr lang="en-US" sz="1800" dirty="0" err="1" smtClean="0"/>
              <a:t>MembershipLevel.Platinum</a:t>
            </a:r>
            <a:r>
              <a:rPr lang="en-US" sz="1800" dirty="0" smtClean="0"/>
              <a:t>;</a:t>
            </a:r>
          </a:p>
          <a:p>
            <a:r>
              <a:rPr lang="en-US" sz="1800" dirty="0" smtClean="0"/>
              <a:t>	}</a:t>
            </a:r>
          </a:p>
          <a:p>
            <a:endParaRPr lang="en-US" sz="1800" dirty="0" smtClean="0"/>
          </a:p>
          <a:p>
            <a:r>
              <a:rPr lang="en-US" sz="1800" dirty="0" smtClean="0"/>
              <a:t>	// ... switch statement ... </a:t>
            </a:r>
          </a:p>
          <a:p>
            <a:r>
              <a:rPr lang="en-US" sz="1800" dirty="0" smtClean="0"/>
              <a:t>}</a:t>
            </a:r>
            <a:endParaRPr lang="en-US" sz="18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905000"/>
            <a:ext cx="8375946" cy="664797"/>
          </a:xfrm>
        </p:spPr>
        <p:txBody>
          <a:bodyPr/>
          <a:lstStyle/>
          <a:p>
            <a:r>
              <a:rPr lang="en-US" sz="4000" dirty="0" smtClean="0"/>
              <a:t>New Features – again … #3… </a:t>
            </a:r>
            <a:endParaRPr lang="en-US" sz="40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9849" y="2606055"/>
            <a:ext cx="8382000" cy="443198"/>
          </a:xfrm>
        </p:spPr>
        <p:txBody>
          <a:bodyPr/>
          <a:lstStyle/>
          <a:p>
            <a:pPr algn="ctr">
              <a:buNone/>
            </a:pPr>
            <a:endParaRPr lang="en-US" i="1" dirty="0" smtClean="0"/>
          </a:p>
          <a:p>
            <a:r>
              <a:rPr lang="en-US" i="1" dirty="0" smtClean="0"/>
              <a:t>Update  again ...</a:t>
            </a:r>
          </a:p>
          <a:p>
            <a:pPr lvl="1"/>
            <a:r>
              <a:rPr lang="en-US" i="1" dirty="0" smtClean="0"/>
              <a:t>Client: “One more thing! When a customer orders 100 or more different line items they should be treated with a Platinum level of service as well...” </a:t>
            </a:r>
            <a:r>
              <a:rPr lang="en-US" i="1" dirty="0" smtClean="0"/>
              <a:t> </a:t>
            </a:r>
            <a:endParaRPr lang="en-US" i="1" dirty="0" smtClean="0"/>
          </a:p>
          <a:p>
            <a:pPr lvl="1"/>
            <a:endParaRPr lang="en-US" i="1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– V4 … this is getting old.. 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87055" y="1572364"/>
            <a:ext cx="8346073" cy="4407360"/>
          </a:xfrm>
        </p:spPr>
        <p:txBody>
          <a:bodyPr/>
          <a:lstStyle/>
          <a:p>
            <a:r>
              <a:rPr lang="en-US" sz="1800" dirty="0" smtClean="0"/>
              <a:t>public void </a:t>
            </a:r>
            <a:r>
              <a:rPr lang="en-US" sz="1800" dirty="0" err="1" smtClean="0"/>
              <a:t>ProcessOrder</a:t>
            </a:r>
            <a:r>
              <a:rPr lang="en-US" sz="1800" dirty="0" smtClean="0"/>
              <a:t>(</a:t>
            </a:r>
            <a:r>
              <a:rPr lang="en-US" sz="1800" dirty="0" err="1" smtClean="0"/>
              <a:t>IOrder</a:t>
            </a:r>
            <a:r>
              <a:rPr lang="en-US" sz="1800" dirty="0" smtClean="0"/>
              <a:t> order)</a:t>
            </a:r>
          </a:p>
          <a:p>
            <a:r>
              <a:rPr lang="en-US" sz="1800" dirty="0" smtClean="0"/>
              <a:t>{</a:t>
            </a:r>
          </a:p>
          <a:p>
            <a:r>
              <a:rPr lang="en-US" sz="1800" dirty="0" smtClean="0"/>
              <a:t>	// ... order total upgrade ...</a:t>
            </a:r>
          </a:p>
          <a:p>
            <a:endParaRPr lang="en-US" sz="1800" dirty="0" smtClean="0"/>
          </a:p>
          <a:p>
            <a:r>
              <a:rPr lang="en-US" sz="1800" dirty="0" smtClean="0"/>
              <a:t>	// .. total quantity upgrade </a:t>
            </a:r>
          </a:p>
          <a:p>
            <a:endParaRPr lang="en-US" sz="1800" dirty="0" smtClean="0"/>
          </a:p>
          <a:p>
            <a:r>
              <a:rPr lang="en-US" sz="1800" dirty="0" smtClean="0"/>
              <a:t>	// Total Line Item Quantity Upgrade </a:t>
            </a:r>
          </a:p>
          <a:p>
            <a:r>
              <a:rPr lang="en-US" sz="1800" dirty="0" smtClean="0"/>
              <a:t>	if(</a:t>
            </a:r>
            <a:r>
              <a:rPr lang="en-US" sz="1800" dirty="0" err="1" smtClean="0"/>
              <a:t>order.LineItems.Count</a:t>
            </a:r>
            <a:r>
              <a:rPr lang="en-US" sz="1800" dirty="0" smtClean="0"/>
              <a:t> &gt;= 100)</a:t>
            </a:r>
          </a:p>
          <a:p>
            <a:r>
              <a:rPr lang="en-US" sz="1800" dirty="0" smtClean="0"/>
              <a:t>	{</a:t>
            </a:r>
          </a:p>
          <a:p>
            <a:r>
              <a:rPr lang="en-US" sz="1800" dirty="0" smtClean="0"/>
              <a:t>		</a:t>
            </a:r>
            <a:r>
              <a:rPr lang="en-US" sz="1800" dirty="0" err="1" smtClean="0"/>
              <a:t>order.Customer.MembershipLevel</a:t>
            </a:r>
            <a:r>
              <a:rPr lang="en-US" sz="1800" dirty="0" smtClean="0"/>
              <a:t> = </a:t>
            </a:r>
          </a:p>
          <a:p>
            <a:r>
              <a:rPr lang="en-US" sz="1800" dirty="0" smtClean="0"/>
              <a:t>				</a:t>
            </a:r>
            <a:r>
              <a:rPr lang="en-US" sz="1800" dirty="0" err="1" smtClean="0"/>
              <a:t>MembershipLevel.Platinum</a:t>
            </a:r>
            <a:r>
              <a:rPr lang="en-US" sz="1800" dirty="0" smtClean="0"/>
              <a:t>;</a:t>
            </a:r>
          </a:p>
          <a:p>
            <a:r>
              <a:rPr lang="en-US" sz="1800" dirty="0" smtClean="0"/>
              <a:t>	}</a:t>
            </a:r>
          </a:p>
          <a:p>
            <a:endParaRPr lang="en-US" sz="1800" dirty="0" smtClean="0"/>
          </a:p>
          <a:p>
            <a:r>
              <a:rPr lang="en-US" sz="1800" dirty="0" smtClean="0"/>
              <a:t>	// ... switch statement ... </a:t>
            </a:r>
          </a:p>
          <a:p>
            <a:r>
              <a:rPr lang="en-US" sz="1800" dirty="0" smtClean="0"/>
              <a:t>}</a:t>
            </a:r>
            <a:endParaRPr lang="en-US" sz="18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905000"/>
            <a:ext cx="8375946" cy="664797"/>
          </a:xfrm>
        </p:spPr>
        <p:txBody>
          <a:bodyPr/>
          <a:lstStyle/>
          <a:p>
            <a:r>
              <a:rPr lang="en-US" sz="4000" dirty="0" smtClean="0"/>
              <a:t>Introducing Agility … </a:t>
            </a:r>
            <a:endParaRPr lang="en-US" sz="40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9849" y="2606055"/>
            <a:ext cx="8382000" cy="443198"/>
          </a:xfrm>
        </p:spPr>
        <p:txBody>
          <a:bodyPr/>
          <a:lstStyle/>
          <a:p>
            <a:pPr algn="ctr">
              <a:buNone/>
            </a:pPr>
            <a:endParaRPr lang="en-US" i="1" dirty="0" smtClean="0"/>
          </a:p>
          <a:p>
            <a:r>
              <a:rPr lang="en-US" i="1" dirty="0" smtClean="0"/>
              <a:t>How do we introduce some flexibility into our rules engine to allow it to change without recompilation? </a:t>
            </a:r>
          </a:p>
          <a:p>
            <a:r>
              <a:rPr lang="en-US" i="1" dirty="0" smtClean="0"/>
              <a:t>How can we do this ????? </a:t>
            </a:r>
            <a:endParaRPr lang="en-US" i="1" dirty="0" smtClean="0"/>
          </a:p>
          <a:p>
            <a:endParaRPr lang="en-US" i="1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75946" cy="664797"/>
          </a:xfrm>
        </p:spPr>
        <p:txBody>
          <a:bodyPr/>
          <a:lstStyle/>
          <a:p>
            <a:r>
              <a:rPr lang="en-US" sz="3500" dirty="0" smtClean="0"/>
              <a:t>Use The Windows Workflow Rules Engine</a:t>
            </a:r>
            <a:endParaRPr lang="en-US" sz="35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382000" cy="443198"/>
          </a:xfrm>
        </p:spPr>
        <p:txBody>
          <a:bodyPr/>
          <a:lstStyle/>
          <a:p>
            <a:pPr algn="ctr">
              <a:buNone/>
            </a:pPr>
            <a:endParaRPr lang="en-US" i="1" dirty="0" smtClean="0"/>
          </a:p>
          <a:p>
            <a:r>
              <a:rPr lang="en-US" i="1" dirty="0" smtClean="0"/>
              <a:t>Pros: </a:t>
            </a:r>
          </a:p>
          <a:p>
            <a:pPr lvl="1"/>
            <a:r>
              <a:rPr lang="en-US" i="1" dirty="0" smtClean="0"/>
              <a:t>Allows for easy customization of rules</a:t>
            </a:r>
          </a:p>
          <a:p>
            <a:pPr lvl="1"/>
            <a:r>
              <a:rPr lang="en-US" i="1" dirty="0" smtClean="0"/>
              <a:t>Can externalize the rules outside of an assembly</a:t>
            </a:r>
          </a:p>
          <a:p>
            <a:pPr lvl="1"/>
            <a:r>
              <a:rPr lang="en-US" i="1" dirty="0" smtClean="0"/>
              <a:t>Can edit “on the fly” </a:t>
            </a:r>
          </a:p>
          <a:p>
            <a:r>
              <a:rPr lang="en-US" i="1" dirty="0" smtClean="0"/>
              <a:t>Cons: </a:t>
            </a:r>
          </a:p>
          <a:p>
            <a:pPr lvl="1"/>
            <a:r>
              <a:rPr lang="en-US" i="1" dirty="0" smtClean="0"/>
              <a:t>No LINQ Queries</a:t>
            </a:r>
          </a:p>
          <a:p>
            <a:pPr lvl="1"/>
            <a:r>
              <a:rPr lang="en-US" i="1" dirty="0" smtClean="0"/>
              <a:t>To test requires an integration test. (Connect to file/db to get rules definition). *</a:t>
            </a:r>
          </a:p>
          <a:p>
            <a:pPr lvl="1"/>
            <a:r>
              <a:rPr lang="en-US" i="1" dirty="0" smtClean="0"/>
              <a:t>Learning curve. </a:t>
            </a:r>
          </a:p>
          <a:p>
            <a:pPr lvl="1"/>
            <a:r>
              <a:rPr lang="en-US" i="1" dirty="0" smtClean="0"/>
              <a:t>Difficult to debug (sometimes) – Trace files</a:t>
            </a:r>
            <a:endParaRPr lang="en-US" i="1" dirty="0" smtClean="0"/>
          </a:p>
          <a:p>
            <a:pPr>
              <a:buNone/>
            </a:pPr>
            <a:endParaRPr lang="en-US" i="1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RuleServic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676400"/>
            <a:ext cx="8048625" cy="422710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Rules and Service Usage</a:t>
            </a:r>
            <a:endParaRPr lang="en-US" dirty="0"/>
          </a:p>
        </p:txBody>
      </p:sp>
      <p:pic>
        <p:nvPicPr>
          <p:cNvPr id="4" name="Picture 3" descr="RuleSet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0" y="3276600"/>
            <a:ext cx="176212" cy="400050"/>
          </a:xfrm>
          <a:prstGeom prst="rect">
            <a:avLst/>
          </a:prstGeom>
        </p:spPr>
      </p:pic>
      <p:sp>
        <p:nvSpPr>
          <p:cNvPr id="5" name="Circular Arrow 4"/>
          <p:cNvSpPr/>
          <p:nvPr/>
        </p:nvSpPr>
        <p:spPr>
          <a:xfrm rot="10800000">
            <a:off x="5524500" y="3657600"/>
            <a:ext cx="1066800" cy="838200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Circular Arrow 5"/>
          <p:cNvSpPr/>
          <p:nvPr/>
        </p:nvSpPr>
        <p:spPr>
          <a:xfrm rot="10800000">
            <a:off x="4191000" y="3657600"/>
            <a:ext cx="914400" cy="838200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Circular Arrow 6"/>
          <p:cNvSpPr/>
          <p:nvPr/>
        </p:nvSpPr>
        <p:spPr>
          <a:xfrm>
            <a:off x="4191000" y="3200400"/>
            <a:ext cx="914400" cy="838200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Circular Arrow 8"/>
          <p:cNvSpPr/>
          <p:nvPr/>
        </p:nvSpPr>
        <p:spPr>
          <a:xfrm>
            <a:off x="5524499" y="3048000"/>
            <a:ext cx="1066800" cy="838200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7037E-7 L 0.171 3.7037E-7 L 0.171 0.04931 " pathEditMode="relative" ptsTypes="AAA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1 0.04931 C 0.19583 -0.01088 0.22066 -0.07083 0.246 -0.0787 C 0.27135 -0.08657 0.30625 -0.0081 0.32291 0.00255 " pathEditMode="relative" ptsTypes="aaA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2292 0.00255 C 0.3467 -0.04653 0.37066 -0.09537 0.39687 -0.09745 C 0.42309 -0.09954 0.46458 -0.02338 0.47986 -0.00949 " pathEditMode="relative" ptsTypes="aaA"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75946" cy="664797"/>
          </a:xfrm>
        </p:spPr>
        <p:txBody>
          <a:bodyPr/>
          <a:lstStyle/>
          <a:p>
            <a:r>
              <a:rPr lang="en-US" sz="3500" dirty="0" smtClean="0"/>
              <a:t>The beginning of a Paradigm Shift …</a:t>
            </a:r>
            <a:endParaRPr lang="en-US" sz="35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382000" cy="443198"/>
          </a:xfrm>
        </p:spPr>
        <p:txBody>
          <a:bodyPr/>
          <a:lstStyle/>
          <a:p>
            <a:pPr algn="ctr">
              <a:buNone/>
            </a:pPr>
            <a:endParaRPr lang="en-US" i="1" dirty="0" smtClean="0"/>
          </a:p>
          <a:p>
            <a:r>
              <a:rPr lang="en-US" i="1" dirty="0" smtClean="0"/>
              <a:t>Application “</a:t>
            </a:r>
            <a:r>
              <a:rPr lang="en-US" i="1" dirty="0" smtClean="0"/>
              <a:t>Wants”: </a:t>
            </a:r>
          </a:p>
          <a:p>
            <a:pPr lvl="1"/>
            <a:r>
              <a:rPr lang="en-US" i="1" dirty="0" smtClean="0"/>
              <a:t>Scalability</a:t>
            </a:r>
          </a:p>
          <a:p>
            <a:pPr lvl="1"/>
            <a:r>
              <a:rPr lang="en-US" i="1" dirty="0" smtClean="0"/>
              <a:t>Easy to change rules</a:t>
            </a:r>
          </a:p>
          <a:p>
            <a:pPr lvl="1"/>
            <a:r>
              <a:rPr lang="en-US" i="1" dirty="0" smtClean="0"/>
              <a:t>Easy to add rules* </a:t>
            </a:r>
          </a:p>
          <a:p>
            <a:pPr lvl="2"/>
            <a:r>
              <a:rPr lang="en-US" i="1" dirty="0" smtClean="0"/>
              <a:t>This “might” require a code change “it depends”</a:t>
            </a:r>
          </a:p>
          <a:p>
            <a:pPr lvl="1"/>
            <a:r>
              <a:rPr lang="en-US" i="1" dirty="0" smtClean="0"/>
              <a:t>Ability to handle different orders with different types of service</a:t>
            </a:r>
          </a:p>
          <a:p>
            <a:pPr lvl="2"/>
            <a:r>
              <a:rPr lang="en-US" i="1" dirty="0" smtClean="0"/>
              <a:t>Platinum</a:t>
            </a:r>
          </a:p>
          <a:p>
            <a:pPr lvl="2"/>
            <a:r>
              <a:rPr lang="en-US" i="1" dirty="0" smtClean="0"/>
              <a:t>Gold</a:t>
            </a:r>
          </a:p>
          <a:p>
            <a:pPr lvl="2"/>
            <a:r>
              <a:rPr lang="en-US" i="1" dirty="0" smtClean="0"/>
              <a:t>Silver (Standard) </a:t>
            </a:r>
            <a:endParaRPr lang="en-US" i="1" dirty="0" smtClean="0"/>
          </a:p>
          <a:p>
            <a:pPr>
              <a:buNone/>
            </a:pPr>
            <a:endParaRPr lang="en-US" i="1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MSMQ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1524000"/>
            <a:ext cx="8096250" cy="44672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Architecture - Birds Eye View</a:t>
            </a:r>
            <a:endParaRPr lang="en-US" dirty="0"/>
          </a:p>
        </p:txBody>
      </p:sp>
      <p:pic>
        <p:nvPicPr>
          <p:cNvPr id="10" name="Picture 4" descr="C:\Users\Adam\AppData\Local\Microsoft\Windows\Temporary Internet Files\Content.IE5\0FN9ALRH\MCBL00589_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53200" y="5181600"/>
            <a:ext cx="397392" cy="509588"/>
          </a:xfrm>
          <a:prstGeom prst="rect">
            <a:avLst/>
          </a:prstGeom>
          <a:noFill/>
        </p:spPr>
      </p:pic>
      <p:pic>
        <p:nvPicPr>
          <p:cNvPr id="13" name="Picture 4" descr="C:\Users\Adam\AppData\Local\Microsoft\Windows\Temporary Internet Files\Content.IE5\0FN9ALRH\MCBL00589_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62800" y="5181600"/>
            <a:ext cx="397392" cy="509588"/>
          </a:xfrm>
          <a:prstGeom prst="rect">
            <a:avLst/>
          </a:prstGeom>
          <a:noFill/>
        </p:spPr>
      </p:pic>
      <p:pic>
        <p:nvPicPr>
          <p:cNvPr id="14" name="Picture 4" descr="C:\Users\Adam\AppData\Local\Microsoft\Windows\Temporary Internet Files\Content.IE5\0FN9ALRH\MCBL00589_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2400" y="5181600"/>
            <a:ext cx="397392" cy="509588"/>
          </a:xfrm>
          <a:prstGeom prst="rect">
            <a:avLst/>
          </a:prstGeom>
          <a:noFill/>
        </p:spPr>
      </p:pic>
      <p:pic>
        <p:nvPicPr>
          <p:cNvPr id="8" name="Picture 2" descr="C:\Users\Adam\AppData\Local\Microsoft\Windows\Temporary Internet Files\Content.IE5\8DRZ0TUM\MCj04326270000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14400" y="3657600"/>
            <a:ext cx="495300" cy="495300"/>
          </a:xfrm>
          <a:prstGeom prst="rect">
            <a:avLst/>
          </a:prstGeom>
          <a:noFill/>
        </p:spPr>
      </p:pic>
      <p:pic>
        <p:nvPicPr>
          <p:cNvPr id="15" name="Picture 2" descr="C:\Users\Adam\AppData\Local\Microsoft\Windows\Temporary Internet Files\Content.IE5\8DRZ0TUM\MCj04326270000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24200" y="2438400"/>
            <a:ext cx="495300" cy="495300"/>
          </a:xfrm>
          <a:prstGeom prst="rect">
            <a:avLst/>
          </a:prstGeom>
          <a:noFill/>
        </p:spPr>
      </p:pic>
      <p:pic>
        <p:nvPicPr>
          <p:cNvPr id="16" name="Picture 2" descr="C:\Users\Adam\AppData\Local\Microsoft\Windows\Temporary Internet Files\Content.IE5\8DRZ0TUM\MCj04326270000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14400" y="3657600"/>
            <a:ext cx="495300" cy="495300"/>
          </a:xfrm>
          <a:prstGeom prst="rect">
            <a:avLst/>
          </a:prstGeom>
          <a:noFill/>
        </p:spPr>
      </p:pic>
      <p:sp>
        <p:nvSpPr>
          <p:cNvPr id="17" name="Multiply 16"/>
          <p:cNvSpPr/>
          <p:nvPr/>
        </p:nvSpPr>
        <p:spPr>
          <a:xfrm>
            <a:off x="4724400" y="4572000"/>
            <a:ext cx="381000" cy="533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Can 19"/>
          <p:cNvSpPr/>
          <p:nvPr/>
        </p:nvSpPr>
        <p:spPr>
          <a:xfrm>
            <a:off x="3505200" y="5181600"/>
            <a:ext cx="415636" cy="277091"/>
          </a:xfrm>
          <a:prstGeom prst="can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dirty="0"/>
          </a:p>
        </p:txBody>
      </p:sp>
      <p:pic>
        <p:nvPicPr>
          <p:cNvPr id="19" name="Picture 2" descr="C:\Users\Adam\AppData\Local\Microsoft\Windows\Temporary Internet Files\Content.IE5\8DRZ0TUM\MCj04326270000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0" y="4876800"/>
            <a:ext cx="495300" cy="495300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4.81481E-6 L 0.09202 0.00787 L 0.129 -0.17477 L 0.19514 -0.17338 " pathEditMode="relative" ptsTypes="AAAA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7.40741E-7 L 0.13594 0.00671 L 0.16806 0.03726 L 0.17396 0.0706 L 0.19601 0.19189 L 0.37795 0.18935 " pathEditMode="relative" ptsTypes="AAAAAA">
                                      <p:cBhvr>
                                        <p:cTn id="1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514 -0.17337 L 0.12309 -0.16805 L 0.09115 0.01737 L 0.00018 0.01737 " pathEditMode="relative" ptsTypes="AAAA"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2.59259E-6 L 0.09306 0.01065 L 0.125 0.17616 L 0.19792 0.17732 " pathEditMode="relative" ptsTypes="AAAA">
                                      <p:cBhvr>
                                        <p:cTn id="3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5.55556E-6 L 0.13298 -0.00254 L 0.15903 -0.03587 " pathEditMode="relative" ptsTypes="AAA">
                                      <p:cBhvr>
                                        <p:cTn id="4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903 -0.03588 L 0.1309 -0.00254 L 0.04097 -0.00116 L 0.04306 0.03611 " pathEditMode="relative" ptsTypes="AAAA">
                                      <p:cBhvr>
                                        <p:cTn id="5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792 0.17732 L 0.13699 0.17732 L 0.10296 0.01204 L 0.01598 0.00926 " pathEditMode="relative" ptsTypes="AAAA">
                                      <p:cBhvr>
                                        <p:cTn id="5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305 0.03611 L 0.04392 0.00949 L 0.15 0.00556 L 0.18403 -0.06643 L 0.2 -0.15995 L 0.38594 -0.16389 " pathEditMode="relative" ptsTypes="AAAAAA">
                                      <p:cBhvr>
                                        <p:cTn id="7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2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6300" y="1447800"/>
            <a:ext cx="7831899" cy="3037755"/>
          </a:xfrm>
        </p:spPr>
        <p:txBody>
          <a:bodyPr/>
          <a:lstStyle/>
          <a:p>
            <a:pPr>
              <a:buFontTx/>
              <a:buNone/>
            </a:pPr>
            <a:endParaRPr lang="en-US" sz="3600" dirty="0" smtClean="0"/>
          </a:p>
          <a:p>
            <a:pPr>
              <a:buFontTx/>
              <a:buNone/>
            </a:pPr>
            <a:r>
              <a:rPr lang="en-US" sz="9600" dirty="0" smtClean="0"/>
              <a:t>Demo</a:t>
            </a:r>
            <a:endParaRPr lang="en-US" sz="9600" dirty="0" smtClean="0"/>
          </a:p>
          <a:p>
            <a:pPr>
              <a:buFontTx/>
              <a:buNone/>
            </a:pPr>
            <a:endParaRPr lang="en-US" dirty="0" smtClean="0"/>
          </a:p>
          <a:p>
            <a:pPr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Summary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6300" y="1447800"/>
            <a:ext cx="7831899" cy="3037755"/>
          </a:xfrm>
        </p:spPr>
        <p:txBody>
          <a:bodyPr/>
          <a:lstStyle/>
          <a:p>
            <a:pPr>
              <a:buFontTx/>
              <a:buNone/>
            </a:pPr>
            <a:r>
              <a:rPr lang="en-US" sz="3600" dirty="0" smtClean="0"/>
              <a:t>You too </a:t>
            </a:r>
            <a:r>
              <a:rPr lang="en-US" sz="3600" dirty="0" smtClean="0"/>
              <a:t>can …</a:t>
            </a:r>
            <a:endParaRPr lang="en-US" sz="3600" dirty="0" smtClean="0"/>
          </a:p>
          <a:p>
            <a:pPr>
              <a:buFontTx/>
              <a:buNone/>
            </a:pPr>
            <a:r>
              <a:rPr lang="en-US" sz="5400" dirty="0" smtClean="0"/>
              <a:t>Win the war on rules engines. </a:t>
            </a:r>
            <a:endParaRPr lang="en-US" sz="5400" dirty="0" smtClean="0"/>
          </a:p>
          <a:p>
            <a:pPr>
              <a:buFontTx/>
              <a:buNone/>
            </a:pPr>
            <a:endParaRPr lang="en-US" dirty="0" smtClean="0"/>
          </a:p>
          <a:p>
            <a:pPr>
              <a:buFontTx/>
              <a:buNone/>
            </a:pPr>
            <a:r>
              <a:rPr lang="en-US" dirty="0" smtClean="0"/>
              <a:t>(and learn </a:t>
            </a:r>
            <a:r>
              <a:rPr lang="en-US" dirty="0" smtClean="0"/>
              <a:t>Workflow along </a:t>
            </a:r>
            <a:r>
              <a:rPr lang="en-US" dirty="0" smtClean="0"/>
              <a:t>the way…</a:t>
            </a:r>
            <a:r>
              <a:rPr lang="en-US" dirty="0" smtClean="0">
                <a:sym typeface="Wingdings" pitchFamily="2" charset="2"/>
              </a:rPr>
              <a:t>)</a:t>
            </a:r>
            <a:endParaRPr lang="en-US" dirty="0" smtClean="0"/>
          </a:p>
          <a:p>
            <a:pPr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914400"/>
            <a:ext cx="8375946" cy="664797"/>
          </a:xfrm>
        </p:spPr>
        <p:txBody>
          <a:bodyPr/>
          <a:lstStyle/>
          <a:p>
            <a:r>
              <a:rPr lang="en-US" sz="4000" dirty="0" smtClean="0"/>
              <a:t>Who is Magenic?</a:t>
            </a:r>
            <a:endParaRPr lang="en-US" sz="40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8382000" cy="443198"/>
          </a:xfrm>
        </p:spPr>
        <p:txBody>
          <a:bodyPr/>
          <a:lstStyle/>
          <a:p>
            <a:pPr>
              <a:buNone/>
            </a:pPr>
            <a:endParaRPr lang="en-US" i="1" dirty="0" smtClean="0"/>
          </a:p>
          <a:p>
            <a:r>
              <a:rPr lang="en-US" i="1" dirty="0" smtClean="0"/>
              <a:t>Premier Microsoft Solutions Provider</a:t>
            </a:r>
          </a:p>
          <a:p>
            <a:r>
              <a:rPr lang="en-US" i="1" dirty="0" smtClean="0"/>
              <a:t>Gold Partner of the year 2005</a:t>
            </a:r>
          </a:p>
          <a:p>
            <a:r>
              <a:rPr lang="en-US" i="1" dirty="0" smtClean="0"/>
              <a:t>Gold Partner of the year runner up 2007</a:t>
            </a:r>
            <a:endParaRPr lang="en-US" i="1" dirty="0" smtClean="0"/>
          </a:p>
          <a:p>
            <a:endParaRPr lang="en-US" i="1" dirty="0" smtClean="0"/>
          </a:p>
          <a:p>
            <a:r>
              <a:rPr lang="en-US" i="1" dirty="0" smtClean="0"/>
              <a:t>Looking for a change of pace? We’re hiring. </a:t>
            </a:r>
            <a:r>
              <a:rPr lang="en-US" i="1" dirty="0" smtClean="0">
                <a:sym typeface="Wingdings" pitchFamily="2" charset="2"/>
              </a:rPr>
              <a:t> </a:t>
            </a:r>
            <a:endParaRPr lang="en-US" i="1" dirty="0" smtClean="0"/>
          </a:p>
          <a:p>
            <a:pPr lvl="1"/>
            <a:endParaRPr lang="en-US" i="1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Resources and Links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12875"/>
            <a:ext cx="8382000" cy="3841052"/>
          </a:xfrm>
        </p:spPr>
        <p:txBody>
          <a:bodyPr/>
          <a:lstStyle/>
          <a:p>
            <a:r>
              <a:rPr lang="en-US" sz="2400" dirty="0" smtClean="0"/>
              <a:t>Books:</a:t>
            </a:r>
            <a:endParaRPr lang="en-US" sz="2400" dirty="0" smtClean="0"/>
          </a:p>
          <a:p>
            <a:pPr lvl="1"/>
            <a:r>
              <a:rPr lang="en-US" dirty="0" smtClean="0"/>
              <a:t>Learning WCF </a:t>
            </a:r>
            <a:r>
              <a:rPr lang="en-US" dirty="0" smtClean="0"/>
              <a:t>(Bustamante): </a:t>
            </a:r>
            <a:r>
              <a:rPr lang="en-US" b="1" dirty="0" smtClean="0">
                <a:hlinkClick r:id="rId3"/>
              </a:rPr>
              <a:t>http://is.gd/3T8w</a:t>
            </a:r>
            <a:r>
              <a:rPr lang="en-US" dirty="0" smtClean="0"/>
              <a:t> </a:t>
            </a:r>
            <a:endParaRPr lang="en-US" dirty="0" smtClean="0"/>
          </a:p>
          <a:p>
            <a:pPr lvl="1"/>
            <a:r>
              <a:rPr lang="en-US" dirty="0" smtClean="0"/>
              <a:t>Windows Workflow  (K. Scott Allen) </a:t>
            </a:r>
            <a:r>
              <a:rPr lang="en-US" dirty="0" smtClean="0"/>
              <a:t>– </a:t>
            </a:r>
            <a:r>
              <a:rPr lang="en-US" b="1" dirty="0" smtClean="0">
                <a:hlinkClick r:id="rId4"/>
              </a:rPr>
              <a:t>http://</a:t>
            </a:r>
            <a:r>
              <a:rPr lang="en-US" b="1" dirty="0" smtClean="0">
                <a:hlinkClick r:id="rId4"/>
              </a:rPr>
              <a:t>is.gd/3T8M</a:t>
            </a:r>
            <a:r>
              <a:rPr lang="en-US" dirty="0" smtClean="0"/>
              <a:t> </a:t>
            </a:r>
            <a:r>
              <a:rPr lang="en-US" b="1" dirty="0" smtClean="0"/>
              <a:t> </a:t>
            </a:r>
          </a:p>
          <a:p>
            <a:pPr lvl="1"/>
            <a:r>
              <a:rPr lang="en-US" dirty="0" smtClean="0"/>
              <a:t>Pro WF (</a:t>
            </a:r>
            <a:r>
              <a:rPr lang="en-US" dirty="0" err="1" smtClean="0"/>
              <a:t>Bukovics</a:t>
            </a:r>
            <a:r>
              <a:rPr lang="en-US" dirty="0" smtClean="0"/>
              <a:t>) - </a:t>
            </a:r>
            <a:r>
              <a:rPr lang="en-US" b="1" dirty="0" smtClean="0">
                <a:hlinkClick r:id="rId5"/>
              </a:rPr>
              <a:t>http://</a:t>
            </a:r>
            <a:r>
              <a:rPr lang="en-US" b="1" dirty="0" smtClean="0">
                <a:hlinkClick r:id="rId5"/>
              </a:rPr>
              <a:t>is.gd/3T8J</a:t>
            </a:r>
            <a:r>
              <a:rPr lang="en-US" dirty="0" smtClean="0"/>
              <a:t> </a:t>
            </a:r>
            <a:endParaRPr lang="en-US" dirty="0" smtClean="0"/>
          </a:p>
          <a:p>
            <a:endParaRPr lang="en-US" sz="2400" dirty="0" smtClean="0"/>
          </a:p>
          <a:p>
            <a:r>
              <a:rPr lang="en-US" sz="2400" dirty="0" smtClean="0"/>
              <a:t>WCF/WF Sample </a:t>
            </a:r>
            <a:r>
              <a:rPr lang="en-US" sz="2400" dirty="0" smtClean="0"/>
              <a:t>Downloads: </a:t>
            </a:r>
            <a:r>
              <a:rPr lang="en-US" sz="2400" b="1" dirty="0" smtClean="0">
                <a:hlinkClick r:id="rId6"/>
              </a:rPr>
              <a:t>http://</a:t>
            </a:r>
            <a:r>
              <a:rPr lang="en-US" sz="2400" b="1" dirty="0" smtClean="0">
                <a:hlinkClick r:id="rId6"/>
              </a:rPr>
              <a:t>is.gd/3T93</a:t>
            </a:r>
            <a:r>
              <a:rPr lang="en-US" sz="2400" dirty="0" smtClean="0"/>
              <a:t> 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My </a:t>
            </a:r>
            <a:r>
              <a:rPr lang="en-US" sz="2400" dirty="0" smtClean="0"/>
              <a:t>blog </a:t>
            </a:r>
            <a:r>
              <a:rPr lang="en-US" sz="2400" dirty="0" smtClean="0"/>
              <a:t>: </a:t>
            </a:r>
            <a:r>
              <a:rPr lang="en-US" sz="2400" b="1" dirty="0" smtClean="0">
                <a:hlinkClick r:id="rId7"/>
              </a:rPr>
              <a:t>http://blog.donnfelker.com</a:t>
            </a:r>
            <a:r>
              <a:rPr lang="en-US" sz="2400" b="1" dirty="0" smtClean="0"/>
              <a:t> </a:t>
            </a:r>
            <a:endParaRPr lang="en-US" sz="2400" b="1" dirty="0" smtClean="0"/>
          </a:p>
          <a:p>
            <a:r>
              <a:rPr lang="en-US" sz="2400" dirty="0" smtClean="0"/>
              <a:t>Follow me on twitter</a:t>
            </a:r>
            <a:r>
              <a:rPr lang="en-US" sz="2400" dirty="0" smtClean="0"/>
              <a:t>: </a:t>
            </a:r>
            <a:r>
              <a:rPr lang="en-US" sz="2400" b="1" dirty="0" smtClean="0">
                <a:hlinkClick r:id="rId8"/>
              </a:rPr>
              <a:t>http://www.twitter.com/donnfelker</a:t>
            </a:r>
            <a:r>
              <a:rPr lang="en-US" sz="2400" b="1" dirty="0" smtClean="0"/>
              <a:t> </a:t>
            </a:r>
          </a:p>
          <a:p>
            <a:r>
              <a:rPr lang="en-US" sz="2400" b="1" dirty="0" smtClean="0"/>
              <a:t>Email: </a:t>
            </a:r>
            <a:r>
              <a:rPr lang="en-US" sz="2400" b="1" dirty="0" smtClean="0">
                <a:hlinkClick r:id="rId9"/>
              </a:rPr>
              <a:t>donnf@magenic.com</a:t>
            </a:r>
            <a:r>
              <a:rPr lang="en-US" sz="2400" b="1" dirty="0" smtClean="0"/>
              <a:t> or </a:t>
            </a:r>
            <a:r>
              <a:rPr lang="en-US" sz="2400" b="1" dirty="0" smtClean="0">
                <a:hlinkClick r:id="rId10"/>
              </a:rPr>
              <a:t>donn@donnfelker.com</a:t>
            </a:r>
            <a:r>
              <a:rPr lang="en-US" sz="2400" b="1" dirty="0" smtClean="0"/>
              <a:t> </a:t>
            </a:r>
            <a:endParaRPr lang="en-US" sz="2400" b="1" dirty="0" smtClean="0"/>
          </a:p>
          <a:p>
            <a:pPr>
              <a:buFontTx/>
              <a:buNone/>
            </a:pPr>
            <a:r>
              <a:rPr lang="en-US" sz="2400" dirty="0" smtClean="0"/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6300" y="1447800"/>
            <a:ext cx="7831899" cy="3037755"/>
          </a:xfrm>
        </p:spPr>
        <p:txBody>
          <a:bodyPr/>
          <a:lstStyle/>
          <a:p>
            <a:pPr>
              <a:buFontTx/>
              <a:buNone/>
            </a:pPr>
            <a:endParaRPr lang="en-US" sz="3600" dirty="0" smtClean="0"/>
          </a:p>
          <a:p>
            <a:pPr>
              <a:buFontTx/>
              <a:buNone/>
            </a:pPr>
            <a:r>
              <a:rPr lang="en-US" sz="9600" dirty="0" smtClean="0"/>
              <a:t>Q &amp; A</a:t>
            </a:r>
          </a:p>
          <a:p>
            <a:pPr>
              <a:buFontTx/>
              <a:buNone/>
            </a:pPr>
            <a:endParaRPr lang="en-US" dirty="0" smtClean="0"/>
          </a:p>
          <a:p>
            <a:pPr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914400"/>
            <a:ext cx="8375946" cy="664797"/>
          </a:xfrm>
        </p:spPr>
        <p:txBody>
          <a:bodyPr/>
          <a:lstStyle/>
          <a:p>
            <a:r>
              <a:rPr lang="en-US" sz="4000" dirty="0" smtClean="0"/>
              <a:t>The Rundown (agenda) </a:t>
            </a:r>
            <a:endParaRPr lang="en-US" sz="40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8382000" cy="443198"/>
          </a:xfrm>
        </p:spPr>
        <p:txBody>
          <a:bodyPr/>
          <a:lstStyle/>
          <a:p>
            <a:pPr>
              <a:buNone/>
            </a:pPr>
            <a:endParaRPr lang="en-US" i="1" dirty="0" smtClean="0"/>
          </a:p>
          <a:p>
            <a:r>
              <a:rPr lang="en-US" i="1" dirty="0" smtClean="0"/>
              <a:t>The Client interaction </a:t>
            </a:r>
          </a:p>
          <a:p>
            <a:r>
              <a:rPr lang="en-US" i="1" dirty="0" smtClean="0"/>
              <a:t>Current  State of Rules Processing </a:t>
            </a:r>
          </a:p>
          <a:p>
            <a:r>
              <a:rPr lang="en-US" i="1" dirty="0" smtClean="0"/>
              <a:t>Examples</a:t>
            </a:r>
          </a:p>
          <a:p>
            <a:r>
              <a:rPr lang="en-US" i="1" dirty="0" smtClean="0"/>
              <a:t>The Workflow Rules Engine</a:t>
            </a:r>
          </a:p>
          <a:p>
            <a:r>
              <a:rPr lang="en-US" i="1" dirty="0" smtClean="0"/>
              <a:t>Demo </a:t>
            </a:r>
          </a:p>
          <a:p>
            <a:r>
              <a:rPr lang="en-US" i="1" dirty="0" smtClean="0"/>
              <a:t>Exposing through WCF</a:t>
            </a:r>
          </a:p>
          <a:p>
            <a:r>
              <a:rPr lang="en-US" i="1" dirty="0" smtClean="0"/>
              <a:t>Questions</a:t>
            </a:r>
          </a:p>
          <a:p>
            <a:r>
              <a:rPr lang="en-US" i="1" dirty="0" smtClean="0"/>
              <a:t>Links </a:t>
            </a:r>
            <a:r>
              <a:rPr lang="en-US" i="1" smtClean="0"/>
              <a:t>/ Example-Source Download</a:t>
            </a:r>
            <a:endParaRPr lang="en-US" i="1" dirty="0" smtClean="0"/>
          </a:p>
          <a:p>
            <a:pPr lvl="1"/>
            <a:endParaRPr lang="en-US" i="1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905000"/>
            <a:ext cx="8375946" cy="664797"/>
          </a:xfrm>
        </p:spPr>
        <p:txBody>
          <a:bodyPr/>
          <a:lstStyle/>
          <a:p>
            <a:r>
              <a:rPr lang="en-US" sz="4000" dirty="0" smtClean="0"/>
              <a:t>The Client Interaction </a:t>
            </a:r>
            <a:endParaRPr lang="en-US" sz="40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9849" y="2606055"/>
            <a:ext cx="8382000" cy="443198"/>
          </a:xfrm>
        </p:spPr>
        <p:txBody>
          <a:bodyPr/>
          <a:lstStyle/>
          <a:p>
            <a:pPr algn="ctr">
              <a:buNone/>
            </a:pPr>
            <a:endParaRPr lang="en-US" i="1" dirty="0" smtClean="0"/>
          </a:p>
          <a:p>
            <a:r>
              <a:rPr lang="en-US" i="1" dirty="0" smtClean="0"/>
              <a:t>Yesterday: Here are the specs. This is final (right, sure)</a:t>
            </a:r>
          </a:p>
          <a:p>
            <a:r>
              <a:rPr lang="en-US" i="1" dirty="0" smtClean="0"/>
              <a:t>Today: We need the app to do ‘A’. </a:t>
            </a:r>
            <a:endParaRPr lang="en-US" i="1" dirty="0" smtClean="0"/>
          </a:p>
          <a:p>
            <a:r>
              <a:rPr lang="en-US" i="1" dirty="0" smtClean="0"/>
              <a:t>Tomorrow: Hey, we also need it to do ‘B’</a:t>
            </a:r>
          </a:p>
          <a:p>
            <a:r>
              <a:rPr lang="en-US" i="1" dirty="0" smtClean="0"/>
              <a:t>Next Week: Oh yeah, I know you’re almost finished, but we also need: ‘C’ . </a:t>
            </a:r>
            <a:r>
              <a:rPr lang="en-US" i="1" dirty="0" err="1" smtClean="0"/>
              <a:t>kthxb</a:t>
            </a:r>
            <a:r>
              <a:rPr lang="en-US" i="1" dirty="0" err="1" smtClean="0"/>
              <a:t>ye</a:t>
            </a:r>
            <a:r>
              <a:rPr lang="en-US" i="1" dirty="0" smtClean="0"/>
              <a:t>. </a:t>
            </a:r>
            <a:r>
              <a:rPr lang="en-US" i="1" dirty="0" smtClean="0">
                <a:sym typeface="Wingdings" pitchFamily="2" charset="2"/>
              </a:rPr>
              <a:t></a:t>
            </a:r>
            <a:endParaRPr lang="en-US" i="1" dirty="0" smtClean="0"/>
          </a:p>
          <a:p>
            <a:r>
              <a:rPr lang="en-US" i="1" dirty="0" smtClean="0"/>
              <a:t>The only constant is change</a:t>
            </a:r>
            <a:endParaRPr lang="en-US" b="1" i="1" dirty="0" smtClean="0"/>
          </a:p>
          <a:p>
            <a:pPr lvl="1"/>
            <a:endParaRPr lang="en-US" i="1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905000"/>
            <a:ext cx="8375946" cy="664797"/>
          </a:xfrm>
        </p:spPr>
        <p:txBody>
          <a:bodyPr/>
          <a:lstStyle/>
          <a:p>
            <a:r>
              <a:rPr lang="en-US" sz="4000" dirty="0" smtClean="0"/>
              <a:t>What are people doing now?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9849" y="2606055"/>
            <a:ext cx="8382000" cy="443198"/>
          </a:xfrm>
        </p:spPr>
        <p:txBody>
          <a:bodyPr/>
          <a:lstStyle/>
          <a:p>
            <a:pPr algn="ctr">
              <a:buNone/>
            </a:pPr>
            <a:endParaRPr lang="en-US" i="1" dirty="0" smtClean="0"/>
          </a:p>
          <a:p>
            <a:r>
              <a:rPr lang="en-US" i="1" dirty="0" smtClean="0"/>
              <a:t>“Rolling their own” </a:t>
            </a:r>
            <a:r>
              <a:rPr lang="en-US" i="1" dirty="0" smtClean="0"/>
              <a:t>- </a:t>
            </a:r>
            <a:r>
              <a:rPr lang="en-US" i="1" dirty="0" smtClean="0"/>
              <a:t>Homegrown custom Rules Engines</a:t>
            </a:r>
            <a:endParaRPr lang="en-US" i="1" dirty="0" smtClean="0"/>
          </a:p>
          <a:p>
            <a:r>
              <a:rPr lang="en-US" i="1" dirty="0" smtClean="0"/>
              <a:t>Programming it into every piece of software they have</a:t>
            </a:r>
          </a:p>
          <a:p>
            <a:r>
              <a:rPr lang="en-US" b="1" i="1" dirty="0" smtClean="0"/>
              <a:t>… going through a lot of pain. </a:t>
            </a:r>
            <a:endParaRPr lang="en-US" b="1" i="1" dirty="0" smtClean="0"/>
          </a:p>
          <a:p>
            <a:pPr lvl="1"/>
            <a:endParaRPr lang="en-US" i="1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We’ve all written code like this … 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87055" y="1572364"/>
            <a:ext cx="8346073" cy="4407360"/>
          </a:xfrm>
        </p:spPr>
        <p:txBody>
          <a:bodyPr/>
          <a:lstStyle/>
          <a:p>
            <a:r>
              <a:rPr lang="en-US" sz="1800" dirty="0" smtClean="0"/>
              <a:t> public void </a:t>
            </a:r>
            <a:r>
              <a:rPr lang="en-US" sz="1800" dirty="0" err="1" smtClean="0"/>
              <a:t>ProcessOrder</a:t>
            </a:r>
            <a:r>
              <a:rPr lang="en-US" sz="1800" dirty="0" smtClean="0"/>
              <a:t>(</a:t>
            </a:r>
            <a:r>
              <a:rPr lang="en-US" sz="1800" dirty="0" err="1" smtClean="0"/>
              <a:t>IOrder</a:t>
            </a:r>
            <a:r>
              <a:rPr lang="en-US" sz="1800" dirty="0" smtClean="0"/>
              <a:t> order)</a:t>
            </a:r>
          </a:p>
          <a:p>
            <a:r>
              <a:rPr lang="en-US" sz="1800" dirty="0" smtClean="0"/>
              <a:t>{</a:t>
            </a:r>
          </a:p>
          <a:p>
            <a:r>
              <a:rPr lang="en-US" sz="1800" dirty="0" smtClean="0"/>
              <a:t>	switch (</a:t>
            </a:r>
            <a:r>
              <a:rPr lang="en-US" sz="1800" dirty="0" err="1" smtClean="0"/>
              <a:t>order.Customer.MembershipLevel</a:t>
            </a:r>
            <a:r>
              <a:rPr lang="en-US" sz="1800" dirty="0" smtClean="0"/>
              <a:t>)</a:t>
            </a:r>
          </a:p>
          <a:p>
            <a:r>
              <a:rPr lang="en-US" sz="1800" dirty="0" smtClean="0"/>
              <a:t>	{</a:t>
            </a:r>
          </a:p>
          <a:p>
            <a:r>
              <a:rPr lang="en-US" sz="1800" dirty="0" smtClean="0"/>
              <a:t>		case </a:t>
            </a:r>
            <a:r>
              <a:rPr lang="en-US" sz="1800" dirty="0" err="1" smtClean="0"/>
              <a:t>MembershipLevel.Platinum</a:t>
            </a:r>
            <a:r>
              <a:rPr lang="en-US" sz="1800" dirty="0" smtClean="0"/>
              <a:t>:</a:t>
            </a:r>
          </a:p>
          <a:p>
            <a:r>
              <a:rPr lang="en-US" sz="1800" dirty="0" smtClean="0"/>
              <a:t>			// ... do some platinum member work</a:t>
            </a:r>
          </a:p>
          <a:p>
            <a:r>
              <a:rPr lang="en-US" sz="1800" dirty="0" smtClean="0"/>
              <a:t>			break;</a:t>
            </a:r>
          </a:p>
          <a:p>
            <a:r>
              <a:rPr lang="en-US" sz="1800" dirty="0" smtClean="0"/>
              <a:t>		case </a:t>
            </a:r>
            <a:r>
              <a:rPr lang="en-US" sz="1800" dirty="0" err="1" smtClean="0"/>
              <a:t>MembershipLevel.Gold</a:t>
            </a:r>
            <a:r>
              <a:rPr lang="en-US" sz="1800" dirty="0" smtClean="0"/>
              <a:t>:</a:t>
            </a:r>
          </a:p>
          <a:p>
            <a:r>
              <a:rPr lang="en-US" sz="1800" dirty="0" smtClean="0"/>
              <a:t>			// .. do some gold member work </a:t>
            </a:r>
          </a:p>
          <a:p>
            <a:r>
              <a:rPr lang="en-US" sz="1800" dirty="0" smtClean="0"/>
              <a:t>			break;</a:t>
            </a:r>
          </a:p>
          <a:p>
            <a:r>
              <a:rPr lang="en-US" sz="1800" dirty="0" smtClean="0"/>
              <a:t>		default:</a:t>
            </a:r>
          </a:p>
          <a:p>
            <a:r>
              <a:rPr lang="en-US" sz="1800" dirty="0" smtClean="0"/>
              <a:t>			// case </a:t>
            </a:r>
            <a:r>
              <a:rPr lang="en-US" sz="1800" dirty="0" err="1" smtClean="0"/>
              <a:t>MembershipLevel</a:t>
            </a:r>
            <a:r>
              <a:rPr lang="en-US" sz="1800" dirty="0" smtClean="0"/>
              <a:t>.</a:t>
            </a:r>
          </a:p>
          <a:p>
            <a:r>
              <a:rPr lang="en-US" sz="1800" dirty="0" smtClean="0"/>
              <a:t>	</a:t>
            </a:r>
            <a:r>
              <a:rPr lang="en-US" sz="1800" dirty="0" smtClean="0"/>
              <a:t>		// Silver </a:t>
            </a:r>
            <a:r>
              <a:rPr lang="en-US" sz="1800" dirty="0" smtClean="0"/>
              <a:t>fall into default. </a:t>
            </a:r>
            <a:endParaRPr lang="en-US" sz="1800" dirty="0" smtClean="0"/>
          </a:p>
          <a:p>
            <a:r>
              <a:rPr lang="en-US" sz="1800" dirty="0" smtClean="0"/>
              <a:t>	</a:t>
            </a:r>
            <a:r>
              <a:rPr lang="en-US" sz="1800" dirty="0" smtClean="0"/>
              <a:t>		// aka</a:t>
            </a:r>
            <a:r>
              <a:rPr lang="en-US" sz="1800" dirty="0" smtClean="0"/>
              <a:t>: standard members</a:t>
            </a:r>
          </a:p>
          <a:p>
            <a:r>
              <a:rPr lang="en-US" sz="1800" dirty="0" smtClean="0"/>
              <a:t>			// do some ... standard member ... work. </a:t>
            </a:r>
          </a:p>
          <a:p>
            <a:r>
              <a:rPr lang="en-US" sz="1800" dirty="0" smtClean="0"/>
              <a:t>			break;</a:t>
            </a:r>
          </a:p>
          <a:p>
            <a:r>
              <a:rPr lang="en-US" sz="1800" dirty="0" smtClean="0"/>
              <a:t>	}</a:t>
            </a:r>
          </a:p>
          <a:p>
            <a:r>
              <a:rPr lang="en-US" sz="1800" dirty="0" smtClean="0"/>
              <a:t>}</a:t>
            </a:r>
            <a:endParaRPr lang="en-US" sz="18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905000"/>
            <a:ext cx="8375946" cy="664797"/>
          </a:xfrm>
        </p:spPr>
        <p:txBody>
          <a:bodyPr/>
          <a:lstStyle/>
          <a:p>
            <a:r>
              <a:rPr lang="en-US" sz="4000" dirty="0" smtClean="0"/>
              <a:t>New Features – More Code Changes</a:t>
            </a:r>
            <a:endParaRPr lang="en-US" sz="40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9849" y="2606055"/>
            <a:ext cx="8382000" cy="443198"/>
          </a:xfrm>
        </p:spPr>
        <p:txBody>
          <a:bodyPr/>
          <a:lstStyle/>
          <a:p>
            <a:pPr algn="ctr">
              <a:buNone/>
            </a:pPr>
            <a:endParaRPr lang="en-US" i="1" dirty="0" smtClean="0"/>
          </a:p>
          <a:p>
            <a:r>
              <a:rPr lang="en-US" i="1" dirty="0" smtClean="0"/>
              <a:t>Update  the existing code base with the new rules.</a:t>
            </a:r>
          </a:p>
          <a:p>
            <a:pPr lvl="1"/>
            <a:r>
              <a:rPr lang="en-US" i="1" dirty="0" smtClean="0"/>
              <a:t>Client: “When a customer purchases over $10,000 in product they should be treated with a Platinum level of service.” </a:t>
            </a:r>
            <a:r>
              <a:rPr lang="en-US" i="1" dirty="0" smtClean="0"/>
              <a:t> </a:t>
            </a:r>
            <a:endParaRPr lang="en-US" i="1" dirty="0" smtClean="0"/>
          </a:p>
          <a:p>
            <a:pPr lvl="1"/>
            <a:endParaRPr lang="en-US" i="1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new features – V2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87055" y="1572364"/>
            <a:ext cx="8346073" cy="4407360"/>
          </a:xfrm>
        </p:spPr>
        <p:txBody>
          <a:bodyPr/>
          <a:lstStyle/>
          <a:p>
            <a:r>
              <a:rPr lang="en-US" sz="1800" dirty="0" smtClean="0"/>
              <a:t>public void </a:t>
            </a:r>
            <a:r>
              <a:rPr lang="en-US" sz="1800" dirty="0" err="1" smtClean="0"/>
              <a:t>ProcessOrder</a:t>
            </a:r>
            <a:r>
              <a:rPr lang="en-US" sz="1800" dirty="0" smtClean="0"/>
              <a:t>(</a:t>
            </a:r>
            <a:r>
              <a:rPr lang="en-US" sz="1800" dirty="0" err="1" smtClean="0"/>
              <a:t>IOrder</a:t>
            </a:r>
            <a:r>
              <a:rPr lang="en-US" sz="1800" dirty="0" smtClean="0"/>
              <a:t> order)</a:t>
            </a:r>
          </a:p>
          <a:p>
            <a:r>
              <a:rPr lang="en-US" sz="1800" dirty="0" smtClean="0"/>
              <a:t>{</a:t>
            </a:r>
          </a:p>
          <a:p>
            <a:r>
              <a:rPr lang="en-US" sz="1800" dirty="0" smtClean="0"/>
              <a:t>	// If customers order total over 10K, </a:t>
            </a:r>
            <a:endParaRPr lang="en-US" sz="1800" dirty="0" smtClean="0"/>
          </a:p>
          <a:p>
            <a:r>
              <a:rPr lang="en-US" sz="1800" dirty="0" smtClean="0"/>
              <a:t>	</a:t>
            </a:r>
            <a:r>
              <a:rPr lang="en-US" sz="1800" dirty="0" smtClean="0"/>
              <a:t>// give </a:t>
            </a:r>
            <a:r>
              <a:rPr lang="en-US" sz="1800" dirty="0" smtClean="0"/>
              <a:t>them super duper </a:t>
            </a:r>
          </a:p>
          <a:p>
            <a:r>
              <a:rPr lang="en-US" sz="1800" dirty="0" smtClean="0"/>
              <a:t>	// platinum level service. Heck, roll out the red carpet. </a:t>
            </a:r>
          </a:p>
          <a:p>
            <a:r>
              <a:rPr lang="en-US" sz="1800" dirty="0" smtClean="0"/>
              <a:t>	if (</a:t>
            </a:r>
            <a:r>
              <a:rPr lang="en-US" sz="1800" dirty="0" err="1" smtClean="0"/>
              <a:t>order.OrderTotal</a:t>
            </a:r>
            <a:r>
              <a:rPr lang="en-US" sz="1800" dirty="0" smtClean="0"/>
              <a:t> &gt;= 10000)</a:t>
            </a:r>
          </a:p>
          <a:p>
            <a:r>
              <a:rPr lang="en-US" sz="1800" dirty="0" smtClean="0"/>
              <a:t>	{</a:t>
            </a:r>
          </a:p>
          <a:p>
            <a:r>
              <a:rPr lang="en-US" sz="1800" dirty="0" smtClean="0"/>
              <a:t>		</a:t>
            </a:r>
            <a:r>
              <a:rPr lang="en-US" sz="1800" dirty="0" err="1" smtClean="0"/>
              <a:t>order.Customer.MembershipLevel</a:t>
            </a:r>
            <a:r>
              <a:rPr lang="en-US" sz="1800" dirty="0" smtClean="0"/>
              <a:t> = </a:t>
            </a:r>
            <a:r>
              <a:rPr lang="en-US" sz="1800" dirty="0" smtClean="0"/>
              <a:t>					</a:t>
            </a:r>
            <a:r>
              <a:rPr lang="en-US" sz="1800" dirty="0" err="1" smtClean="0"/>
              <a:t>MembershipLevel.Platinum</a:t>
            </a:r>
            <a:r>
              <a:rPr lang="en-US" sz="1800" dirty="0" smtClean="0"/>
              <a:t>; </a:t>
            </a:r>
          </a:p>
          <a:p>
            <a:r>
              <a:rPr lang="en-US" sz="1800" dirty="0" smtClean="0"/>
              <a:t>	}</a:t>
            </a:r>
          </a:p>
          <a:p>
            <a:endParaRPr lang="en-US" sz="1800" dirty="0" smtClean="0"/>
          </a:p>
          <a:p>
            <a:r>
              <a:rPr lang="en-US" sz="1800" dirty="0" smtClean="0"/>
              <a:t>	 // ... switch statement ... etc</a:t>
            </a:r>
          </a:p>
          <a:p>
            <a:endParaRPr lang="en-US" sz="1800" dirty="0" smtClean="0"/>
          </a:p>
          <a:p>
            <a:r>
              <a:rPr lang="en-US" sz="1800" dirty="0" smtClean="0"/>
              <a:t>}</a:t>
            </a:r>
            <a:endParaRPr lang="en-US" sz="18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905000"/>
            <a:ext cx="8375946" cy="664797"/>
          </a:xfrm>
        </p:spPr>
        <p:txBody>
          <a:bodyPr/>
          <a:lstStyle/>
          <a:p>
            <a:r>
              <a:rPr lang="en-US" sz="4000" dirty="0" smtClean="0"/>
              <a:t>New Features – More Code Changes Part 2!!</a:t>
            </a:r>
            <a:endParaRPr lang="en-US" sz="40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9849" y="2606055"/>
            <a:ext cx="8382000" cy="443198"/>
          </a:xfrm>
        </p:spPr>
        <p:txBody>
          <a:bodyPr/>
          <a:lstStyle/>
          <a:p>
            <a:pPr algn="ctr">
              <a:buNone/>
            </a:pPr>
            <a:endParaRPr lang="en-US" i="1" dirty="0" smtClean="0"/>
          </a:p>
          <a:p>
            <a:r>
              <a:rPr lang="en-US" i="1" dirty="0" smtClean="0"/>
              <a:t>Update  again ...</a:t>
            </a:r>
          </a:p>
          <a:p>
            <a:pPr lvl="1"/>
            <a:r>
              <a:rPr lang="en-US" i="1" dirty="0" smtClean="0"/>
              <a:t>Client: “I forgot to tell you - when a customer purchases over 1,000 items they should be treated with a Platinum level of service as well...” </a:t>
            </a:r>
            <a:r>
              <a:rPr lang="en-US" i="1" dirty="0" smtClean="0"/>
              <a:t> </a:t>
            </a:r>
            <a:endParaRPr lang="en-US" i="1" dirty="0" smtClean="0"/>
          </a:p>
          <a:p>
            <a:pPr lvl="1"/>
            <a:endParaRPr lang="en-US" i="1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9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9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2274</TotalTime>
  <Words>619</Words>
  <Application>Microsoft PowerPoint</Application>
  <PresentationFormat>On-screen Show (4:3)</PresentationFormat>
  <Paragraphs>181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Blank Presentation</vt:lpstr>
      <vt:lpstr>Slide 1</vt:lpstr>
      <vt:lpstr>Who is Magenic?</vt:lpstr>
      <vt:lpstr>The Rundown (agenda) </vt:lpstr>
      <vt:lpstr>The Client Interaction </vt:lpstr>
      <vt:lpstr>What are people doing now?</vt:lpstr>
      <vt:lpstr>We’ve all written code like this … </vt:lpstr>
      <vt:lpstr>New Features – More Code Changes</vt:lpstr>
      <vt:lpstr>Adding new features – V2</vt:lpstr>
      <vt:lpstr>New Features – More Code Changes Part 2!!</vt:lpstr>
      <vt:lpstr>Changes – now we’re in V3 already</vt:lpstr>
      <vt:lpstr>New Features – again … #3… </vt:lpstr>
      <vt:lpstr>Changes – V4 … this is getting old.. </vt:lpstr>
      <vt:lpstr>Introducing Agility … </vt:lpstr>
      <vt:lpstr>Use The Windows Workflow Rules Engine</vt:lpstr>
      <vt:lpstr>Rules and Service Usage</vt:lpstr>
      <vt:lpstr>The beginning of a Paradigm Shift …</vt:lpstr>
      <vt:lpstr>Architecture - Birds Eye View</vt:lpstr>
      <vt:lpstr>Slide 18</vt:lpstr>
      <vt:lpstr>Summary</vt:lpstr>
      <vt:lpstr>Resources and Links</vt:lpstr>
      <vt:lpstr>Slide 21</vt:lpstr>
    </vt:vector>
  </TitlesOfParts>
  <Company>Anthony Handley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User Experience / Interface Design</dc:title>
  <dc:creator>Anthony Handley</dc:creator>
  <cp:lastModifiedBy>Donn Felker</cp:lastModifiedBy>
  <cp:revision>123</cp:revision>
  <dcterms:created xsi:type="dcterms:W3CDTF">2008-02-07T21:39:56Z</dcterms:created>
  <dcterms:modified xsi:type="dcterms:W3CDTF">2008-10-11T19:13:51Z</dcterms:modified>
</cp:coreProperties>
</file>