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17" r:id="rId2"/>
    <p:sldId id="284" r:id="rId3"/>
    <p:sldId id="353" r:id="rId4"/>
    <p:sldId id="257" r:id="rId5"/>
    <p:sldId id="258" r:id="rId6"/>
    <p:sldId id="259" r:id="rId7"/>
    <p:sldId id="264" r:id="rId8"/>
    <p:sldId id="286" r:id="rId9"/>
    <p:sldId id="325" r:id="rId10"/>
    <p:sldId id="331" r:id="rId11"/>
    <p:sldId id="332" r:id="rId12"/>
    <p:sldId id="354" r:id="rId13"/>
    <p:sldId id="329" r:id="rId14"/>
    <p:sldId id="328" r:id="rId15"/>
    <p:sldId id="327" r:id="rId16"/>
    <p:sldId id="334" r:id="rId17"/>
    <p:sldId id="336" r:id="rId18"/>
    <p:sldId id="335" r:id="rId19"/>
    <p:sldId id="345" r:id="rId20"/>
    <p:sldId id="346" r:id="rId21"/>
    <p:sldId id="347" r:id="rId22"/>
    <p:sldId id="287" r:id="rId23"/>
    <p:sldId id="338" r:id="rId24"/>
    <p:sldId id="337" r:id="rId25"/>
    <p:sldId id="339" r:id="rId26"/>
    <p:sldId id="348" r:id="rId27"/>
    <p:sldId id="349" r:id="rId28"/>
    <p:sldId id="355" r:id="rId29"/>
    <p:sldId id="356" r:id="rId30"/>
    <p:sldId id="357" r:id="rId31"/>
    <p:sldId id="358" r:id="rId32"/>
    <p:sldId id="359" r:id="rId33"/>
    <p:sldId id="351" r:id="rId34"/>
    <p:sldId id="352" r:id="rId35"/>
    <p:sldId id="313" r:id="rId36"/>
    <p:sldId id="31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21FF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52" autoAdjust="0"/>
    <p:restoredTop sz="85265" autoAdjust="0"/>
  </p:normalViewPr>
  <p:slideViewPr>
    <p:cSldViewPr>
      <p:cViewPr varScale="1">
        <p:scale>
          <a:sx n="65" d="100"/>
          <a:sy n="65" d="100"/>
        </p:scale>
        <p:origin x="-6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2F804-65DF-4A88-AD18-50535665872F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58DD6-14CF-43D6-81CE-69EDD4A4D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Why Unit Test? </a:t>
            </a:r>
          </a:p>
          <a:p>
            <a:pPr>
              <a:buFontTx/>
              <a:buChar char="-"/>
            </a:pPr>
            <a:r>
              <a:rPr lang="en-US" baseline="0" dirty="0" smtClean="0"/>
              <a:t> What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58DD6-14CF-43D6-81CE-69EDD4A4D497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FDE2E-5532-4510-B458-09917431BC0D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414E5-45E7-4173-AA5C-7B09987CD7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7848600" y="6172200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HalvettThin" pitchFamily="2" charset="0"/>
              </a:rPr>
              <a:t>[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HalvettThin" pitchFamily="2" charset="0"/>
              </a:rPr>
              <a:t>agilevent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HalvettThin" pitchFamily="2" charset="0"/>
              </a:rPr>
              <a:t> ]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HalvettThin" pitchFamily="2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HalvettLigh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alvettLigh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HalvettLigh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HalvettLigh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HalvettLigh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Halvett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ASP. NET </a:t>
            </a:r>
            <a:r>
              <a:rPr lang="en-US" sz="6600" dirty="0" smtClean="0">
                <a:solidFill>
                  <a:srgbClr val="92D050"/>
                </a:solidFill>
              </a:rPr>
              <a:t>MVC2</a:t>
            </a:r>
            <a:endParaRPr lang="en-US" sz="66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MANUAL | </a:t>
            </a:r>
            <a:r>
              <a:rPr lang="en-US" dirty="0" smtClean="0">
                <a:solidFill>
                  <a:srgbClr val="92D050"/>
                </a:solidFill>
              </a:rPr>
              <a:t>LONG BUT THOROUGH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52800" y="3657600"/>
            <a:ext cx="5562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en-US" sz="3200" dirty="0" smtClean="0">
                <a:latin typeface="HalvettLight" pitchFamily="2" charset="0"/>
                <a:ea typeface="+mj-ea"/>
                <a:cs typeface="+mj-cs"/>
              </a:rPr>
              <a:t>http://bit.ly/Mvc2Upgrade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CONTROLLER ACTION VERBS </a:t>
            </a:r>
            <a:br>
              <a:rPr lang="en-US" dirty="0" smtClean="0"/>
            </a:br>
            <a:r>
              <a:rPr lang="en-US" dirty="0" smtClean="0"/>
              <a:t>{ </a:t>
            </a:r>
            <a:r>
              <a:rPr lang="en-US" dirty="0" smtClean="0">
                <a:solidFill>
                  <a:srgbClr val="92D050"/>
                </a:solidFill>
              </a:rPr>
              <a:t>IMPROVEMENTS </a:t>
            </a: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362200"/>
            <a:ext cx="5760579" cy="3034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CONTROLLER ACTION VERBS </a:t>
            </a:r>
            <a:br>
              <a:rPr lang="en-US" dirty="0" smtClean="0"/>
            </a:br>
            <a:r>
              <a:rPr lang="en-US" dirty="0" smtClean="0"/>
              <a:t>{ </a:t>
            </a:r>
            <a:r>
              <a:rPr lang="en-US" dirty="0" smtClean="0">
                <a:solidFill>
                  <a:srgbClr val="92D050"/>
                </a:solidFill>
              </a:rPr>
              <a:t>IMPROVEMENTS </a:t>
            </a: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lum bright="-70000"/>
          </a:blip>
          <a:srcRect/>
          <a:stretch>
            <a:fillRect/>
          </a:stretch>
        </p:blipFill>
        <p:spPr bwMode="auto">
          <a:xfrm>
            <a:off x="1752600" y="2362200"/>
            <a:ext cx="5760579" cy="3034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2667000"/>
            <a:ext cx="6096580" cy="31291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/>
              <a:t>EXPRESSION BASED</a:t>
            </a:r>
            <a:r>
              <a:rPr lang="en-US" sz="3600" dirty="0" smtClean="0">
                <a:solidFill>
                  <a:srgbClr val="92D050"/>
                </a:solidFill>
              </a:rPr>
              <a:t> HTML HELPERS</a:t>
            </a:r>
            <a:endParaRPr lang="en-US" sz="3600" dirty="0">
              <a:solidFill>
                <a:srgbClr val="92D05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1447800"/>
            <a:ext cx="624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828800"/>
            <a:ext cx="6400800" cy="23027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4724400"/>
            <a:ext cx="7100888" cy="533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5334000"/>
            <a:ext cx="4324350" cy="5076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EXPRESSION BASED GOODNESS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743200" y="990600"/>
            <a:ext cx="624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04800" y="22860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92D050"/>
                </a:solidFill>
                <a:latin typeface="HalvettMedium" pitchFamily="2" charset="0"/>
              </a:rPr>
              <a:t>EXAMPLE</a:t>
            </a:r>
            <a:endParaRPr lang="en-US" sz="2800" dirty="0" smtClean="0">
              <a:latin typeface="HalvettMedium" pitchFamily="2" charset="0"/>
            </a:endParaRPr>
          </a:p>
          <a:p>
            <a:r>
              <a:rPr lang="en-US" sz="2800" dirty="0" smtClean="0">
                <a:latin typeface="HalvettMedium" pitchFamily="2" charset="0"/>
              </a:rPr>
              <a:t>&lt;%= </a:t>
            </a:r>
            <a:r>
              <a:rPr lang="en-US" sz="2800" dirty="0" err="1" smtClean="0">
                <a:latin typeface="HalvettMedium" pitchFamily="2" charset="0"/>
              </a:rPr>
              <a:t>Html.TextBoxFor</a:t>
            </a:r>
            <a:r>
              <a:rPr lang="en-US" sz="2800" dirty="0" smtClean="0">
                <a:latin typeface="HalvettMedium" pitchFamily="2" charset="0"/>
              </a:rPr>
              <a:t>(x =&gt; x.FirstName) %&gt;</a:t>
            </a:r>
            <a:endParaRPr lang="en-US" sz="2800" dirty="0">
              <a:latin typeface="HalvettMedium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4303693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92D050"/>
                </a:solidFill>
                <a:latin typeface="HalvettMedium" pitchFamily="2" charset="0"/>
              </a:rPr>
              <a:t>OTHER HELPERS</a:t>
            </a:r>
            <a:endParaRPr lang="en-US" sz="2800" dirty="0" smtClean="0">
              <a:latin typeface="HalvettMedium" pitchFamily="2" charset="0"/>
            </a:endParaRPr>
          </a:p>
          <a:p>
            <a:r>
              <a:rPr lang="en-US" sz="2800" dirty="0" err="1" smtClean="0">
                <a:latin typeface="HalvettMedium" pitchFamily="2" charset="0"/>
              </a:rPr>
              <a:t>TextBox</a:t>
            </a:r>
            <a:r>
              <a:rPr lang="en-US" sz="2800" dirty="0" smtClean="0">
                <a:latin typeface="HalvettMedium" pitchFamily="2" charset="0"/>
              </a:rPr>
              <a:t>, Label, Hidden, </a:t>
            </a:r>
            <a:r>
              <a:rPr lang="en-US" sz="2800" dirty="0" err="1" smtClean="0">
                <a:latin typeface="HalvettMedium" pitchFamily="2" charset="0"/>
              </a:rPr>
              <a:t>CheckBox</a:t>
            </a:r>
            <a:r>
              <a:rPr lang="en-US" sz="2800" dirty="0" smtClean="0">
                <a:latin typeface="HalvettMedium" pitchFamily="2" charset="0"/>
              </a:rPr>
              <a:t>, Display, Editor</a:t>
            </a:r>
            <a:endParaRPr lang="en-US" sz="2800" dirty="0">
              <a:latin typeface="HalvettMedium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STRONGLY TYPED</a:t>
            </a:r>
            <a:r>
              <a:rPr lang="en-US" dirty="0" smtClean="0"/>
              <a:t> HTML HELPERS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26853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60000" endA="900" endPos="58000" dir="5400000" sy="-100000" algn="bl" rotWithShape="0"/>
                </a:effectLst>
                <a:latin typeface="HalvettLight" pitchFamily="2" charset="0"/>
              </a:rPr>
              <a:t>DEMO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EDITOR &amp; DISPLAY </a:t>
            </a:r>
            <a:r>
              <a:rPr lang="en-US" dirty="0" smtClean="0"/>
              <a:t>TEMPLATES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819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CUSTOM FUNCTIONALITY MADE EASY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92D050"/>
                </a:solidFill>
              </a:rPr>
              <a:t>DISPLAYING ALL DATES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5000" y="1676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 smtClean="0">
                <a:solidFill>
                  <a:schemeClr val="tx1">
                    <a:lumMod val="95000"/>
                  </a:schemeClr>
                </a:solidFill>
                <a:latin typeface="HalvettLight" pitchFamily="2" charset="0"/>
                <a:ea typeface="+mj-ea"/>
                <a:cs typeface="+mj-cs"/>
              </a:rPr>
              <a:t>With </a:t>
            </a:r>
            <a:r>
              <a:rPr lang="en-US" sz="2600" dirty="0" err="1" smtClean="0">
                <a:solidFill>
                  <a:schemeClr val="tx1">
                    <a:lumMod val="95000"/>
                  </a:schemeClr>
                </a:solidFill>
                <a:latin typeface="HalvettLight" pitchFamily="2" charset="0"/>
                <a:ea typeface="+mj-ea"/>
                <a:cs typeface="+mj-cs"/>
              </a:rPr>
              <a:t>jQuery’s</a:t>
            </a:r>
            <a:r>
              <a:rPr lang="en-US" sz="2600" dirty="0" smtClean="0">
                <a:solidFill>
                  <a:schemeClr val="tx1">
                    <a:lumMod val="95000"/>
                  </a:schemeClr>
                </a:solidFill>
                <a:latin typeface="HalvettLight" pitchFamily="2" charset="0"/>
                <a:ea typeface="+mj-ea"/>
                <a:cs typeface="+mj-cs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</a:schemeClr>
                </a:solidFill>
                <a:latin typeface="HalvettLight" pitchFamily="2" charset="0"/>
                <a:ea typeface="+mj-ea"/>
                <a:cs typeface="+mj-cs"/>
              </a:rPr>
              <a:t>DatePicker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2876550" cy="2419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EDITOR &amp; DISPLAY </a:t>
            </a:r>
            <a:r>
              <a:rPr lang="en-US" dirty="0" smtClean="0"/>
              <a:t>TEMPLATES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26853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60000" endA="900" endPos="58000" dir="5400000" sy="-100000" algn="bl" rotWithShape="0"/>
                </a:effectLst>
                <a:latin typeface="HalvettLight" pitchFamily="2" charset="0"/>
              </a:rPr>
              <a:t>DEMO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92D050"/>
                </a:solidFill>
              </a:rPr>
              <a:t>LIST BINDING </a:t>
            </a:r>
            <a:r>
              <a:rPr lang="en-US" dirty="0" smtClean="0"/>
              <a:t>MADE EASY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819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THE EDITABLE GRID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52400" y="12954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Donn Felker |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90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Ind.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90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Consultant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|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Agilevent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066800" y="1447800"/>
            <a:ext cx="70866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   donn@donnfelker.com [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email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]</a:t>
            </a:r>
          </a:p>
          <a:p>
            <a:pPr lvl="0" algn="r"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3200" b="0" dirty="0" smtClean="0">
                <a:latin typeface="HalvettLight" pitchFamily="2" charset="0"/>
              </a:rPr>
              <a:t> blog.donnfelker.com    [</a:t>
            </a:r>
            <a:r>
              <a:rPr lang="en-US" sz="3200" b="0" dirty="0" smtClean="0">
                <a:solidFill>
                  <a:srgbClr val="92D050"/>
                </a:solidFill>
                <a:latin typeface="HalvettLight" pitchFamily="2" charset="0"/>
              </a:rPr>
              <a:t>blog</a:t>
            </a:r>
            <a:r>
              <a:rPr lang="en-US" sz="3200" b="0" dirty="0" smtClean="0">
                <a:latin typeface="HalvettLight" pitchFamily="2" charset="0"/>
              </a:rPr>
              <a:t>]</a:t>
            </a:r>
          </a:p>
          <a:p>
            <a:pPr lvl="0" algn="r"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3200" b="0" dirty="0" smtClean="0">
                <a:latin typeface="HalvettLight" pitchFamily="2" charset="0"/>
              </a:rPr>
              <a:t>                  @</a:t>
            </a:r>
            <a:r>
              <a:rPr lang="en-US" sz="3200" b="0" dirty="0" err="1" smtClean="0">
                <a:latin typeface="HalvettLight" pitchFamily="2" charset="0"/>
              </a:rPr>
              <a:t>donnfelker</a:t>
            </a:r>
            <a:r>
              <a:rPr lang="en-US" sz="3200" b="0" dirty="0" smtClean="0">
                <a:latin typeface="HalvettLight" pitchFamily="2" charset="0"/>
              </a:rPr>
              <a:t> [</a:t>
            </a:r>
            <a:r>
              <a:rPr lang="en-US" sz="3200" b="0" dirty="0" smtClean="0">
                <a:solidFill>
                  <a:srgbClr val="92D050"/>
                </a:solidFill>
                <a:latin typeface="HalvettLight" pitchFamily="2" charset="0"/>
              </a:rPr>
              <a:t>twitter</a:t>
            </a:r>
            <a:r>
              <a:rPr lang="en-US" sz="3200" b="0" dirty="0" smtClean="0">
                <a:latin typeface="HalvettLight" pitchFamily="2" charset="0"/>
              </a:rPr>
              <a:t>]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143000" y="2568575"/>
            <a:ext cx="8153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86332" y="423203"/>
            <a:ext cx="18213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3600" dirty="0" smtClean="0">
                <a:latin typeface="HalvettLight" pitchFamily="2" charset="0"/>
              </a:rPr>
              <a:t>About</a:t>
            </a:r>
            <a:endParaRPr lang="en-US" sz="3600" dirty="0">
              <a:latin typeface="HalvettLight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3733800"/>
            <a:ext cx="27542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l"/>
            <a:r>
              <a:rPr lang="en-US" sz="3200" dirty="0" smtClean="0">
                <a:latin typeface="HalvettLight" pitchFamily="2" charset="0"/>
              </a:rPr>
              <a:t>Involvement</a:t>
            </a:r>
            <a:endParaRPr lang="en-US" sz="3200" dirty="0">
              <a:latin typeface="HalvettLight" pitchFamily="2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1000" y="4267200"/>
            <a:ext cx="8534400" cy="198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2400" b="0" dirty="0" smtClean="0">
                <a:latin typeface="HalvettLight" pitchFamily="2" charset="0"/>
              </a:rPr>
              <a:t>Microsoft ASP Insider | </a:t>
            </a:r>
            <a:r>
              <a:rPr lang="en-US" sz="2400" b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</a:rPr>
              <a:t>MCTS, MCP </a:t>
            </a:r>
            <a:r>
              <a:rPr lang="en-US" sz="2400" b="0" dirty="0" smtClean="0">
                <a:latin typeface="HalvettLight" pitchFamily="2" charset="0"/>
              </a:rPr>
              <a:t>| </a:t>
            </a:r>
            <a:r>
              <a:rPr lang="en-US" sz="2400" b="0" dirty="0" smtClean="0">
                <a:solidFill>
                  <a:srgbClr val="92D050"/>
                </a:solidFill>
                <a:latin typeface="HalvettLight" pitchFamily="2" charset="0"/>
              </a:rPr>
              <a:t>Scrum Master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2400" b="0" dirty="0" smtClean="0">
                <a:latin typeface="HalvettLight" pitchFamily="2" charset="0"/>
              </a:rPr>
              <a:t>Twin Cities Dev. Guild | </a:t>
            </a:r>
            <a:r>
              <a:rPr lang="en-US" sz="2400" b="0" dirty="0" smtClean="0">
                <a:solidFill>
                  <a:srgbClr val="92D050"/>
                </a:solidFill>
                <a:latin typeface="HalvettLight" pitchFamily="2" charset="0"/>
              </a:rPr>
              <a:t>TwinCitiesDevelopersGuild.com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Twin Cities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GiveCamp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|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TwinCitiesGiveCamp.org</a:t>
            </a:r>
          </a:p>
          <a:p>
            <a:pPr lvl="0"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2400" b="0" dirty="0" smtClean="0">
                <a:latin typeface="HalvettLight" pitchFamily="2" charset="0"/>
              </a:rPr>
              <a:t>Twin Cities Pragmatic Beer | </a:t>
            </a:r>
            <a:r>
              <a:rPr lang="en-US" sz="2400" b="0" dirty="0" smtClean="0">
                <a:solidFill>
                  <a:srgbClr val="92D050"/>
                </a:solidFill>
                <a:latin typeface="HalvettLight" pitchFamily="2" charset="0"/>
              </a:rPr>
              <a:t>TwinCitiesPragmaticBeer.com</a:t>
            </a:r>
          </a:p>
          <a:p>
            <a:pPr lvl="0" algn="ctr" fontAlgn="auto">
              <a:spcBef>
                <a:spcPct val="0"/>
              </a:spcBef>
              <a:spcAft>
                <a:spcPts val="0"/>
              </a:spcAft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.NET Dime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Casts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| DimeCasts.net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92D050"/>
                </a:solidFill>
              </a:rPr>
              <a:t>THE GRID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990600"/>
            <a:ext cx="6153150" cy="5248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LIST BINDING </a:t>
            </a:r>
            <a:r>
              <a:rPr lang="en-US" dirty="0" smtClean="0"/>
              <a:t>| EDITABLE GRID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26853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60000" endA="900" endPos="58000" dir="5400000" sy="-100000" algn="bl" rotWithShape="0"/>
                </a:effectLst>
                <a:latin typeface="HalvettLight" pitchFamily="2" charset="0"/>
              </a:rPr>
              <a:t>DEMO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VALIDATION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DATA ANNOTATIONS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9200" y="2819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BUILT IN VALIDATION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990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PREVIOUS </a:t>
            </a:r>
            <a:r>
              <a:rPr lang="en-US" sz="4400" noProof="0" dirty="0" smtClean="0">
                <a:latin typeface="HalvettLight" pitchFamily="2" charset="0"/>
                <a:ea typeface="+mj-ea"/>
                <a:cs typeface="+mj-cs"/>
              </a:rPr>
              <a:t>VALIDATION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1752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CUSTOM MODEL </a:t>
            </a: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BINDERS / CONTROLLERS / ETC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998" y="3429000"/>
            <a:ext cx="8227802" cy="12585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3400" y="4800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chemeClr val="tx2"/>
                </a:solidFill>
                <a:latin typeface="HalvettLight" pitchFamily="2" charset="0"/>
                <a:ea typeface="+mj-ea"/>
                <a:cs typeface="+mj-cs"/>
              </a:rPr>
              <a:t>(validation taking place in a custom model binder)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UPDATED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VALIDATION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12192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ATTRIBUTE BASED VALIDATION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152650"/>
            <a:ext cx="8162925" cy="3562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252" y="2819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DATA </a:t>
            </a:r>
            <a:r>
              <a:rPr lang="en-US" dirty="0" smtClean="0"/>
              <a:t>ANNOTATIONS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26853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60000" endA="900" endPos="58000" dir="5400000" sy="-100000" algn="bl" rotWithShape="0"/>
                </a:effectLst>
                <a:latin typeface="HalvettLight" pitchFamily="2" charset="0"/>
              </a:rPr>
              <a:t>DEMO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DEFAULT VALUES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FOR ACTIONS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9200" y="2819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DECORATING ACTION PARAMETERS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81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err="1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DefaultValueAttribute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00200" y="1295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PRIMITIVE TYPES OR POCO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590800"/>
            <a:ext cx="8360462" cy="14716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400" dirty="0" smtClean="0">
                <a:latin typeface="HalvettLight" pitchFamily="2" charset="0"/>
              </a:rPr>
              <a:t>SEPARATION OF CONCERNS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400" noProof="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{ PROJECT AREAS </a:t>
            </a:r>
            <a:r>
              <a:rPr lang="en-US" sz="44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}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981200"/>
            <a:ext cx="82296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400" dirty="0" smtClean="0">
                <a:latin typeface="HalvettLight" pitchFamily="2" charset="0"/>
              </a:rPr>
              <a:t>SINGLE PROJECT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400" noProof="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MULTIPLE PROJECT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EXPECTATIONS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92D050"/>
                </a:solidFill>
              </a:rPr>
              <a:t> </a:t>
            </a:r>
            <a:r>
              <a:rPr lang="en-US" sz="2900" dirty="0" smtClean="0">
                <a:solidFill>
                  <a:srgbClr val="92D050"/>
                </a:solidFill>
              </a:rPr>
              <a:t>{ YOU HAVE EXP</a:t>
            </a:r>
            <a:r>
              <a:rPr lang="en-US" sz="2900" dirty="0" smtClean="0">
                <a:solidFill>
                  <a:srgbClr val="92D050"/>
                </a:solidFill>
              </a:rPr>
              <a:t>.  </a:t>
            </a:r>
            <a:r>
              <a:rPr lang="en-US" sz="2900" dirty="0" smtClean="0">
                <a:solidFill>
                  <a:srgbClr val="92D050"/>
                </a:solidFill>
              </a:rPr>
              <a:t>WITH MVC }</a:t>
            </a:r>
            <a:r>
              <a:rPr lang="en-US" sz="4000" dirty="0" smtClean="0">
                <a:solidFill>
                  <a:srgbClr val="92D050"/>
                </a:solidFill>
              </a:rPr>
              <a:t/>
            </a:r>
            <a:br>
              <a:rPr lang="en-US" sz="4000" dirty="0" smtClean="0">
                <a:solidFill>
                  <a:srgbClr val="92D050"/>
                </a:solidFill>
              </a:rPr>
            </a:br>
            <a:r>
              <a:rPr lang="en-US" sz="2800" dirty="0" smtClean="0">
                <a:solidFill>
                  <a:schemeClr val="accent1">
                    <a:lumMod val="90000"/>
                  </a:schemeClr>
                </a:solidFill>
              </a:rPr>
              <a:t>{ THIS IS NOT A “WHAT IS MVC” TALK </a:t>
            </a:r>
            <a:r>
              <a:rPr lang="en-US" sz="2800" dirty="0" smtClean="0">
                <a:solidFill>
                  <a:schemeClr val="accent1">
                    <a:lumMod val="90000"/>
                  </a:schemeClr>
                </a:solidFill>
              </a:rPr>
              <a:t>}</a:t>
            </a:r>
            <a:br>
              <a:rPr lang="en-US" sz="2800" dirty="0" smtClean="0">
                <a:solidFill>
                  <a:schemeClr val="accent1">
                    <a:lumMod val="9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9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1">
                    <a:lumMod val="90000"/>
                  </a:schemeClr>
                </a:solidFill>
              </a:rPr>
            </a:br>
            <a:r>
              <a:rPr lang="en-US" sz="1600" dirty="0" smtClean="0">
                <a:solidFill>
                  <a:schemeClr val="tx2"/>
                </a:solidFill>
              </a:rPr>
              <a:t>(however … I would be happy to answer questions about HOWTO scenarios after the presentation)</a:t>
            </a:r>
            <a:endParaRPr lang="en-US" sz="1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810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4400" dirty="0" smtClean="0">
                <a:latin typeface="HalvettLight" pitchFamily="2" charset="0"/>
              </a:rPr>
              <a:t>SINGLE PROJECT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4" y="990600"/>
            <a:ext cx="83819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 smtClean="0">
                <a:solidFill>
                  <a:srgbClr val="92D050"/>
                </a:solidFill>
                <a:latin typeface="HalvettLight" pitchFamily="2" charset="0"/>
              </a:rPr>
              <a:t>AREAS EXIST IN THE SAME MVC2 PROJECT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904999"/>
            <a:ext cx="4572000" cy="44344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596" y="2006025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4400" dirty="0" smtClean="0">
                <a:latin typeface="HalvettLight" pitchFamily="2" charset="0"/>
              </a:rPr>
              <a:t>MULTIPLE PROJECT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2539425"/>
            <a:ext cx="8610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 smtClean="0">
                <a:solidFill>
                  <a:srgbClr val="92D050"/>
                </a:solidFill>
                <a:latin typeface="HalvettLight" pitchFamily="2" charset="0"/>
              </a:rPr>
              <a:t>AREAS EXIST IN DIFFERENT MVC2 PROJECTS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40386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HalvettLight" pitchFamily="2" charset="0"/>
              </a:rPr>
              <a:t>REMOVED FROM MVC2</a:t>
            </a:r>
          </a:p>
          <a:p>
            <a:pPr lvl="0" algn="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HalvettLight" pitchFamily="2" charset="0"/>
              </a:rPr>
              <a:t>{ MOVED INTO MVC FUTURES }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200400" y="4648200"/>
            <a:ext cx="556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252" y="2819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SINGLE PROJECT </a:t>
            </a:r>
            <a:r>
              <a:rPr lang="en-US" dirty="0" smtClean="0"/>
              <a:t>AREAS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26853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60000" endA="900" endPos="58000" dir="5400000" sy="-100000" algn="bl" rotWithShape="0"/>
                </a:effectLst>
                <a:latin typeface="HalvettLight" pitchFamily="2" charset="0"/>
              </a:rPr>
              <a:t>DEMO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ASYNC CONTROLLLERS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lang="en-US" sz="3600" dirty="0" smtClean="0">
                <a:latin typeface="HalvettLight" pitchFamily="2" charset="0"/>
                <a:ea typeface="+mj-ea"/>
                <a:cs typeface="+mj-cs"/>
              </a:rPr>
              <a:t>| EDGE CASE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47800" y="2819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FOR HIGH PERFORMANCE SITES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HalvettLight" pitchFamily="2" charset="0"/>
                <a:ea typeface="+mj-ea"/>
                <a:cs typeface="+mj-cs"/>
              </a:rPr>
              <a:t>THE EDGE CASE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6096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INTENDED TO BOOST SERVER CAPACITY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5786735"/>
            <a:ext cx="5206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HalvettLight" pitchFamily="2" charset="0"/>
              </a:rPr>
              <a:t>http://bit.ly/Mvc2AsyncControllers</a:t>
            </a:r>
            <a:endParaRPr lang="en-US" sz="2400" dirty="0">
              <a:latin typeface="HalvettLight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5253335"/>
            <a:ext cx="792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accent1">
                    <a:lumMod val="90000"/>
                  </a:schemeClr>
                </a:solidFill>
                <a:latin typeface="HalvettLight" pitchFamily="2" charset="0"/>
                <a:ea typeface="+mj-ea"/>
                <a:cs typeface="+mj-cs"/>
              </a:rPr>
              <a:t>IN DEPTH INFO BY S. SANDERSON &amp; R. CONERY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90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85800" y="12192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0" y="15240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noProof="0" dirty="0" smtClean="0">
                <a:solidFill>
                  <a:schemeClr val="tx1">
                    <a:lumMod val="95000"/>
                  </a:schemeClr>
                </a:solidFill>
                <a:latin typeface="HalvettLight" pitchFamily="2" charset="0"/>
                <a:ea typeface="+mj-ea"/>
                <a:cs typeface="+mj-cs"/>
              </a:rPr>
              <a:t>PROCESS :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447800" y="2362200"/>
            <a:ext cx="7010400" cy="3048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>
                <a:solidFill>
                  <a:schemeClr val="tx1">
                    <a:lumMod val="95000"/>
                  </a:schemeClr>
                </a:solidFill>
                <a:latin typeface="HalvettLight" pitchFamily="2" charset="0"/>
                <a:ea typeface="+mj-ea"/>
                <a:cs typeface="+mj-cs"/>
              </a:rPr>
              <a:t>MVC CONTROLLER REQUEST STARTS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CONTROLLER CREATES A BLOCKING CALL SUCH AS A SQL DB CALL 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MVC RELEASES THREAD BACK TO ASP.NET WORKER PROCESS THREAD POOL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WHEN BLOCKING CALL COMPLETES, MVC GRABS A FREE WORKER THREAD, REATTACHES HTTPCONTEXT, COMPLETES REQUEST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1336" y="6091535"/>
            <a:ext cx="5396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HalvettLight" pitchFamily="2" charset="0"/>
              </a:rPr>
              <a:t>http://tekpub.com/preview/aspmvc</a:t>
            </a:r>
            <a:endParaRPr lang="en-US" sz="2400" dirty="0">
              <a:latin typeface="HalvettLight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194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Thank You</a:t>
            </a:r>
            <a:endParaRPr lang="en-US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562600" y="3733800"/>
            <a:ext cx="32766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DONN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 FELKER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76600" y="3962400"/>
            <a:ext cx="5715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donn@donnfelker.com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|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email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76600" y="4473575"/>
            <a:ext cx="6019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blog.donnfelker.com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|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blog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5387975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Presentation will be available within 24 hours on my blog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5800" y="685801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UPCOMING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EVENTS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600200"/>
            <a:ext cx="9144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APR. 6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th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|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TC Dev Guild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|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Android Dev. for .NET Developers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HalvettLight" pitchFamily="2" charset="0"/>
                <a:ea typeface="+mj-ea"/>
                <a:cs typeface="+mj-cs"/>
              </a:rPr>
              <a:t>APR. 10</a:t>
            </a:r>
            <a:r>
              <a:rPr lang="en-US" sz="3200" baseline="30000" dirty="0" smtClean="0">
                <a:latin typeface="HalvettLight" pitchFamily="2" charset="0"/>
                <a:ea typeface="+mj-ea"/>
                <a:cs typeface="+mj-cs"/>
              </a:rPr>
              <a:t>th</a:t>
            </a:r>
            <a:r>
              <a:rPr lang="en-US" sz="3200" dirty="0" smtClean="0">
                <a:latin typeface="HalvettLight" pitchFamily="2" charset="0"/>
                <a:ea typeface="+mj-ea"/>
                <a:cs typeface="+mj-cs"/>
              </a:rPr>
              <a:t> |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HalvettLight" pitchFamily="2" charset="0"/>
                <a:ea typeface="+mj-ea"/>
                <a:cs typeface="+mj-cs"/>
              </a:rPr>
              <a:t>TC Code Camp </a:t>
            </a:r>
            <a:r>
              <a:rPr lang="en-US" sz="3200" dirty="0" smtClean="0">
                <a:latin typeface="HalvettLight" pitchFamily="2" charset="0"/>
                <a:ea typeface="+mj-ea"/>
                <a:cs typeface="+mj-cs"/>
              </a:rPr>
              <a:t>|</a:t>
            </a:r>
            <a:r>
              <a:rPr lang="en-US" sz="32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 Introduction to Android Dev</a:t>
            </a:r>
            <a:r>
              <a:rPr lang="en-US" sz="3200" dirty="0" smtClean="0">
                <a:solidFill>
                  <a:srgbClr val="92D050"/>
                </a:solidFill>
                <a:latin typeface="HalvettLight" pitchFamily="2" charset="0"/>
                <a:ea typeface="+mj-ea"/>
                <a:cs typeface="+mj-cs"/>
              </a:rPr>
              <a:t>.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3200" dirty="0" smtClean="0">
                <a:latin typeface="HalvettLight" pitchFamily="2" charset="0"/>
              </a:rPr>
              <a:t>~1-2 Wks|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HalvettLight" pitchFamily="2" charset="0"/>
              </a:rPr>
              <a:t>TekPub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HalvettLight" pitchFamily="2" charset="0"/>
              </a:rPr>
              <a:t> </a:t>
            </a:r>
            <a:r>
              <a:rPr lang="en-US" sz="3200" dirty="0" smtClean="0">
                <a:latin typeface="HalvettLight" pitchFamily="2" charset="0"/>
              </a:rPr>
              <a:t>|</a:t>
            </a:r>
            <a:r>
              <a:rPr lang="en-US" sz="3200" dirty="0" smtClean="0">
                <a:solidFill>
                  <a:srgbClr val="92D050"/>
                </a:solidFill>
                <a:latin typeface="HalvettLight" pitchFamily="2" charset="0"/>
              </a:rPr>
              <a:t> </a:t>
            </a:r>
            <a:r>
              <a:rPr lang="en-US" sz="3200" dirty="0" smtClean="0">
                <a:solidFill>
                  <a:srgbClr val="92D050"/>
                </a:solidFill>
                <a:latin typeface="HalvettLight" pitchFamily="2" charset="0"/>
              </a:rPr>
              <a:t>Developing an Android Application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MVC 2 </a:t>
            </a:r>
            <a:r>
              <a:rPr lang="en-US" dirty="0" smtClean="0"/>
              <a:t>NEW STUFF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57200" y="3048000"/>
            <a:ext cx="8229600" cy="2362200"/>
            <a:chOff x="457200" y="3886200"/>
            <a:chExt cx="8229600" cy="2362200"/>
          </a:xfrm>
        </p:grpSpPr>
        <p:sp>
          <p:nvSpPr>
            <p:cNvPr id="3" name="Title 1"/>
            <p:cNvSpPr txBox="1">
              <a:spLocks/>
            </p:cNvSpPr>
            <p:nvPr/>
          </p:nvSpPr>
          <p:spPr>
            <a:xfrm>
              <a:off x="457200" y="3886200"/>
              <a:ext cx="8229600" cy="23622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400" dirty="0" smtClean="0">
                  <a:latin typeface="HalvettLight" pitchFamily="2" charset="0"/>
                  <a:ea typeface="+mj-ea"/>
                  <a:cs typeface="+mj-cs"/>
                </a:rPr>
                <a:t>TOOLS</a:t>
              </a:r>
              <a:endParaRPr kumimoji="0" lang="en-US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alvettLight" pitchFamily="2" charset="0"/>
                <a:ea typeface="+mj-ea"/>
                <a:cs typeface="+mj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92D050"/>
                  </a:solidFill>
                  <a:effectLst/>
                  <a:uLnTx/>
                  <a:uFillTx/>
                  <a:latin typeface="HalvettLight" pitchFamily="2" charset="0"/>
                  <a:ea typeface="+mj-ea"/>
                  <a:cs typeface="+mj-cs"/>
                </a:rPr>
                <a:t>VS2010</a:t>
              </a:r>
              <a:r>
                <a:rPr kumimoji="0" lang="en-US" sz="4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HalvettLight" pitchFamily="2" charset="0"/>
                  <a:ea typeface="+mj-ea"/>
                  <a:cs typeface="+mj-cs"/>
                </a:rPr>
                <a:t> / MVC2 RC2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400" dirty="0" smtClean="0">
                  <a:solidFill>
                    <a:schemeClr val="accent1">
                      <a:lumMod val="90000"/>
                    </a:schemeClr>
                  </a:solidFill>
                  <a:latin typeface="HalvettLight" pitchFamily="2" charset="0"/>
                  <a:ea typeface="+mj-ea"/>
                  <a:cs typeface="+mj-cs"/>
                </a:rPr>
                <a:t>RESHARPER EAP 5.0</a:t>
              </a: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90000"/>
                  </a:schemeClr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1524000" y="4724400"/>
              <a:ext cx="6019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6096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92D050"/>
                </a:solidFill>
              </a:rPr>
              <a:t>UPGRADING TO MVC2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EXPRESSION BASED HELPERS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r>
              <a:rPr lang="en-US" dirty="0" smtClean="0">
                <a:solidFill>
                  <a:srgbClr val="92D050"/>
                </a:solidFill>
              </a:rPr>
              <a:t>AREAS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VALIDATION </a:t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LIST BINDING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DEFAULT VALUE PARAMETERS</a:t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UI HINT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DISPLAY &amp; EDITOR TEMPLATES</a:t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ASYNC CONTROLLER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EXAMPLE </a:t>
            </a:r>
            <a:r>
              <a:rPr lang="en-US" sz="6000" dirty="0" smtClean="0">
                <a:solidFill>
                  <a:srgbClr val="92D050"/>
                </a:solidFill>
              </a:rPr>
              <a:t>APP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60060" y="3248561"/>
            <a:ext cx="36407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HalvettLight" pitchFamily="2" charset="0"/>
              </a:rPr>
              <a:t>CODE CAMP </a:t>
            </a:r>
          </a:p>
          <a:p>
            <a:pPr algn="ctr"/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HalvettLight" pitchFamily="2" charset="0"/>
              </a:rPr>
              <a:t>EVALS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8229600" cy="1143000"/>
          </a:xfrm>
        </p:spPr>
        <p:txBody>
          <a:bodyPr/>
          <a:lstStyle/>
          <a:p>
            <a:r>
              <a:rPr lang="en-US" dirty="0" smtClean="0"/>
              <a:t>UPGRADING TO </a:t>
            </a:r>
            <a:r>
              <a:rPr lang="en-US" dirty="0" smtClean="0">
                <a:solidFill>
                  <a:srgbClr val="92D050"/>
                </a:solidFill>
              </a:rPr>
              <a:t>MVC 2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048000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2 WAYS TO MVC2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AUTOMAGICALLY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HalvettLight" pitchFamily="2" charset="0"/>
                <a:ea typeface="+mj-ea"/>
                <a:cs typeface="+mj-cs"/>
              </a:rPr>
              <a:t>&amp;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MANUAL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81200" y="373380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30480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AUTOMAGICALLY</a:t>
            </a:r>
            <a:endParaRPr lang="en-US" sz="2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838200"/>
            <a:ext cx="9372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EILON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LIPTONS 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MVC 2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HalvettLight" pitchFamily="2" charset="0"/>
                <a:ea typeface="+mj-ea"/>
                <a:cs typeface="+mj-cs"/>
              </a:rPr>
              <a:t>CONVERTER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HalvettLight" pitchFamily="2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4134" y="1524000"/>
            <a:ext cx="4211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92D050"/>
                </a:solidFill>
              </a:rPr>
              <a:t>http://bit.ly/mvc2converter</a:t>
            </a:r>
            <a:endParaRPr lang="en-US" sz="2800" dirty="0">
              <a:solidFill>
                <a:srgbClr val="92D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9275" y="2209800"/>
            <a:ext cx="49625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MANUAL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1219200"/>
            <a:ext cx="3276600" cy="4830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Update references to 2.0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Binding Redirect from 1.0 to 2.0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[Copy Scripts]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Compile App fix any errors 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447800"/>
            <a:ext cx="3276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n-ea"/>
                <a:cs typeface="+mn-cs"/>
              </a:rPr>
              <a:t>Backup of the existing project.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n-ea"/>
                <a:cs typeface="+mn-cs"/>
              </a:rPr>
              <a:t>Replace Project Type Guids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n-ea"/>
                <a:cs typeface="+mn-cs"/>
              </a:rPr>
              <a:t>Web.config: replace System.Web.Mvc 1.0 with 2.0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alvettLight" pitchFamily="2" charset="0"/>
                <a:ea typeface="+mn-ea"/>
                <a:cs typeface="+mn-cs"/>
              </a:rPr>
              <a:t>Repeat with Web.config in views folder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alvettLight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617</Words>
  <Application>Microsoft Office PowerPoint</Application>
  <PresentationFormat>On-screen Show (4:3)</PresentationFormat>
  <Paragraphs>190</Paragraphs>
  <Slides>36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ASP. NET MVC2</vt:lpstr>
      <vt:lpstr>Slide 2</vt:lpstr>
      <vt:lpstr>EXPECTATIONS   { YOU HAVE EXP.  WITH MVC } { THIS IS NOT A “WHAT IS MVC” TALK }  (however … I would be happy to answer questions about HOWTO scenarios after the presentation)</vt:lpstr>
      <vt:lpstr>MVC 2 NEW STUFF</vt:lpstr>
      <vt:lpstr>UPGRADING TO MVC2 EXPRESSION BASED HELPERS AREAS VALIDATION  LIST BINDING DEFAULT VALUE PARAMETERS UI HINT DISPLAY &amp; EDITOR TEMPLATES ASYNC CONTROLLER  </vt:lpstr>
      <vt:lpstr>EXAMPLE APP</vt:lpstr>
      <vt:lpstr>UPGRADING TO MVC 2</vt:lpstr>
      <vt:lpstr>AUTOMAGICALLY</vt:lpstr>
      <vt:lpstr>MANUAL</vt:lpstr>
      <vt:lpstr>MANUAL | LONG BUT THOROUGH</vt:lpstr>
      <vt:lpstr>CONTROLLER ACTION VERBS  { IMPROVEMENTS }</vt:lpstr>
      <vt:lpstr>CONTROLLER ACTION VERBS  { IMPROVEMENTS }</vt:lpstr>
      <vt:lpstr>EXPRESSION BASED HTML HELPERS</vt:lpstr>
      <vt:lpstr>EXPRESSION BASED GOODNESS</vt:lpstr>
      <vt:lpstr>STRONGLY TYPED HTML HELPERS</vt:lpstr>
      <vt:lpstr>EDITOR &amp; DISPLAY TEMPLATES</vt:lpstr>
      <vt:lpstr>DISPLAYING ALL DATES</vt:lpstr>
      <vt:lpstr>EDITOR &amp; DISPLAY TEMPLATES</vt:lpstr>
      <vt:lpstr>LIST BINDING MADE EASY</vt:lpstr>
      <vt:lpstr>THE GRID</vt:lpstr>
      <vt:lpstr>LIST BINDING | EDITABLE GRID</vt:lpstr>
      <vt:lpstr>Slide 22</vt:lpstr>
      <vt:lpstr>Slide 23</vt:lpstr>
      <vt:lpstr>Slide 24</vt:lpstr>
      <vt:lpstr>DATA ANNOTATIONS</vt:lpstr>
      <vt:lpstr>Slide 26</vt:lpstr>
      <vt:lpstr>Slide 27</vt:lpstr>
      <vt:lpstr>Slide 28</vt:lpstr>
      <vt:lpstr>Slide 29</vt:lpstr>
      <vt:lpstr>Slide 30</vt:lpstr>
      <vt:lpstr>Slide 31</vt:lpstr>
      <vt:lpstr>SINGLE PROJECT AREAS</vt:lpstr>
      <vt:lpstr>Slide 33</vt:lpstr>
      <vt:lpstr>Slide 34</vt:lpstr>
      <vt:lpstr>Thank You</vt:lpstr>
      <vt:lpstr>Slide 36</vt:lpstr>
    </vt:vector>
  </TitlesOfParts>
  <Company>Magenic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 Felker</dc:creator>
  <cp:lastModifiedBy>dfelker</cp:lastModifiedBy>
  <cp:revision>217</cp:revision>
  <dcterms:created xsi:type="dcterms:W3CDTF">2009-03-30T12:53:28Z</dcterms:created>
  <dcterms:modified xsi:type="dcterms:W3CDTF">2010-03-04T23:01:29Z</dcterms:modified>
</cp:coreProperties>
</file>